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260" r:id="rId4"/>
    <p:sldId id="257" r:id="rId5"/>
    <p:sldId id="258" r:id="rId6"/>
    <p:sldId id="264" r:id="rId7"/>
    <p:sldId id="265" r:id="rId8"/>
    <p:sldId id="266" r:id="rId9"/>
    <p:sldId id="267" r:id="rId10"/>
    <p:sldId id="262" r:id="rId11"/>
    <p:sldId id="263" r:id="rId12"/>
    <p:sldId id="323" r:id="rId13"/>
    <p:sldId id="269" r:id="rId14"/>
    <p:sldId id="312" r:id="rId15"/>
    <p:sldId id="268" r:id="rId16"/>
    <p:sldId id="313" r:id="rId17"/>
    <p:sldId id="270" r:id="rId18"/>
    <p:sldId id="314" r:id="rId19"/>
    <p:sldId id="274" r:id="rId20"/>
    <p:sldId id="315" r:id="rId21"/>
    <p:sldId id="271" r:id="rId22"/>
    <p:sldId id="316" r:id="rId23"/>
    <p:sldId id="272" r:id="rId24"/>
    <p:sldId id="261" r:id="rId25"/>
    <p:sldId id="34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04" autoAdjust="0"/>
    <p:restoredTop sz="94660"/>
  </p:normalViewPr>
  <p:slideViewPr>
    <p:cSldViewPr>
      <p:cViewPr varScale="1">
        <p:scale>
          <a:sx n="129" d="100"/>
          <a:sy n="129" d="100"/>
        </p:scale>
        <p:origin x="-500"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12-Data%20Requests\2014%20Data%20Requests\Line%20Graph%20for%20School%20Data\School%20Violence%20Against%20Students%201992-2011%20-%20Line%20Graph.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U:\12-Data%20Requests\2014%20Data%20Requests\Line%20Graph%20for%20School%20Data\School%20Violence%20Against%20Students%201992-2011%20-%20Line%20Grap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7271541729929496E-2"/>
          <c:y val="0.12231809733460729"/>
          <c:w val="0.9195744971340466"/>
          <c:h val="0.77063496095246153"/>
        </c:manualLayout>
      </c:layout>
      <c:lineChart>
        <c:grouping val="standard"/>
        <c:varyColors val="0"/>
        <c:ser>
          <c:idx val="0"/>
          <c:order val="0"/>
          <c:tx>
            <c:strRef>
              <c:f>Data!$B$3</c:f>
              <c:strCache>
                <c:ptCount val="1"/>
                <c:pt idx="0">
                  <c:v>Total Victimizations</c:v>
                </c:pt>
              </c:strCache>
            </c:strRef>
          </c:tx>
          <c:spPr>
            <a:ln w="19050"/>
          </c:spPr>
          <c:marker>
            <c:symbol val="circle"/>
            <c:size val="6"/>
          </c:marker>
          <c:cat>
            <c:numRef>
              <c:f>Data!$A$4:$A$23</c:f>
              <c:numCache>
                <c:formatCode>General</c:formatCode>
                <c:ptCount val="2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numCache>
            </c:numRef>
          </c:cat>
          <c:val>
            <c:numRef>
              <c:f>Data!$B$4:$B$23</c:f>
              <c:numCache>
                <c:formatCode>#,##0</c:formatCode>
                <c:ptCount val="20"/>
                <c:pt idx="0">
                  <c:v>4281200</c:v>
                </c:pt>
                <c:pt idx="1">
                  <c:v>4692800</c:v>
                </c:pt>
                <c:pt idx="2">
                  <c:v>4721000</c:v>
                </c:pt>
                <c:pt idx="3">
                  <c:v>4400700</c:v>
                </c:pt>
                <c:pt idx="4">
                  <c:v>4130400</c:v>
                </c:pt>
                <c:pt idx="5">
                  <c:v>3610900</c:v>
                </c:pt>
                <c:pt idx="6">
                  <c:v>3247300</c:v>
                </c:pt>
                <c:pt idx="7">
                  <c:v>3152400</c:v>
                </c:pt>
                <c:pt idx="8">
                  <c:v>2301000</c:v>
                </c:pt>
                <c:pt idx="9">
                  <c:v>2521300</c:v>
                </c:pt>
                <c:pt idx="10">
                  <c:v>2082600</c:v>
                </c:pt>
                <c:pt idx="11">
                  <c:v>2308800</c:v>
                </c:pt>
                <c:pt idx="12">
                  <c:v>1762200</c:v>
                </c:pt>
                <c:pt idx="13">
                  <c:v>1678600</c:v>
                </c:pt>
                <c:pt idx="14">
                  <c:v>1799900</c:v>
                </c:pt>
                <c:pt idx="15">
                  <c:v>1801200</c:v>
                </c:pt>
                <c:pt idx="16">
                  <c:v>1435500</c:v>
                </c:pt>
                <c:pt idx="17">
                  <c:v>1322800</c:v>
                </c:pt>
                <c:pt idx="18">
                  <c:v>892000</c:v>
                </c:pt>
                <c:pt idx="19">
                  <c:v>1246000</c:v>
                </c:pt>
              </c:numCache>
            </c:numRef>
          </c:val>
          <c:smooth val="0"/>
        </c:ser>
        <c:ser>
          <c:idx val="1"/>
          <c:order val="1"/>
          <c:tx>
            <c:strRef>
              <c:f>Data!$C$3</c:f>
              <c:strCache>
                <c:ptCount val="1"/>
                <c:pt idx="0">
                  <c:v>Violent Victimizations</c:v>
                </c:pt>
              </c:strCache>
            </c:strRef>
          </c:tx>
          <c:spPr>
            <a:ln w="19050"/>
          </c:spPr>
          <c:marker>
            <c:symbol val="triangle"/>
            <c:size val="6"/>
          </c:marker>
          <c:cat>
            <c:numRef>
              <c:f>Data!$A$4:$A$23</c:f>
              <c:numCache>
                <c:formatCode>General</c:formatCode>
                <c:ptCount val="2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numCache>
            </c:numRef>
          </c:cat>
          <c:val>
            <c:numRef>
              <c:f>Data!$C$4:$C$23</c:f>
              <c:numCache>
                <c:formatCode>#,##0</c:formatCode>
                <c:ptCount val="20"/>
                <c:pt idx="0">
                  <c:v>1601800</c:v>
                </c:pt>
                <c:pt idx="1">
                  <c:v>2215700</c:v>
                </c:pt>
                <c:pt idx="2">
                  <c:v>2246900</c:v>
                </c:pt>
                <c:pt idx="3">
                  <c:v>1932200</c:v>
                </c:pt>
                <c:pt idx="4">
                  <c:v>1925300</c:v>
                </c:pt>
                <c:pt idx="5">
                  <c:v>1635900</c:v>
                </c:pt>
                <c:pt idx="6">
                  <c:v>1612200</c:v>
                </c:pt>
                <c:pt idx="7">
                  <c:v>1400200</c:v>
                </c:pt>
                <c:pt idx="8">
                  <c:v>969500</c:v>
                </c:pt>
                <c:pt idx="9">
                  <c:v>1172700</c:v>
                </c:pt>
                <c:pt idx="10">
                  <c:v>993800</c:v>
                </c:pt>
                <c:pt idx="11">
                  <c:v>1038300</c:v>
                </c:pt>
                <c:pt idx="12">
                  <c:v>696800</c:v>
                </c:pt>
                <c:pt idx="13">
                  <c:v>802600</c:v>
                </c:pt>
                <c:pt idx="14">
                  <c:v>940900</c:v>
                </c:pt>
                <c:pt idx="15">
                  <c:v>904400</c:v>
                </c:pt>
                <c:pt idx="16">
                  <c:v>787500</c:v>
                </c:pt>
                <c:pt idx="17">
                  <c:v>728300</c:v>
                </c:pt>
                <c:pt idx="18">
                  <c:v>422300</c:v>
                </c:pt>
                <c:pt idx="19">
                  <c:v>597500</c:v>
                </c:pt>
              </c:numCache>
            </c:numRef>
          </c:val>
          <c:smooth val="0"/>
        </c:ser>
        <c:dLbls>
          <c:showLegendKey val="0"/>
          <c:showVal val="0"/>
          <c:showCatName val="0"/>
          <c:showSerName val="0"/>
          <c:showPercent val="0"/>
          <c:showBubbleSize val="0"/>
        </c:dLbls>
        <c:marker val="1"/>
        <c:smooth val="0"/>
        <c:axId val="89985792"/>
        <c:axId val="94297088"/>
      </c:lineChart>
      <c:catAx>
        <c:axId val="89985792"/>
        <c:scaling>
          <c:orientation val="minMax"/>
        </c:scaling>
        <c:delete val="0"/>
        <c:axPos val="b"/>
        <c:numFmt formatCode="General" sourceLinked="1"/>
        <c:majorTickMark val="out"/>
        <c:minorTickMark val="none"/>
        <c:tickLblPos val="nextTo"/>
        <c:txPr>
          <a:bodyPr/>
          <a:lstStyle/>
          <a:p>
            <a:pPr>
              <a:defRPr sz="700"/>
            </a:pPr>
            <a:endParaRPr lang="en-US"/>
          </a:p>
        </c:txPr>
        <c:crossAx val="94297088"/>
        <c:crosses val="autoZero"/>
        <c:auto val="1"/>
        <c:lblAlgn val="ctr"/>
        <c:lblOffset val="100"/>
        <c:noMultiLvlLbl val="0"/>
      </c:catAx>
      <c:valAx>
        <c:axId val="94297088"/>
        <c:scaling>
          <c:orientation val="minMax"/>
        </c:scaling>
        <c:delete val="0"/>
        <c:axPos val="l"/>
        <c:majorGridlines/>
        <c:numFmt formatCode="#,##0" sourceLinked="1"/>
        <c:majorTickMark val="out"/>
        <c:minorTickMark val="none"/>
        <c:tickLblPos val="nextTo"/>
        <c:crossAx val="89985792"/>
        <c:crosses val="autoZero"/>
        <c:crossBetween val="between"/>
      </c:valAx>
    </c:plotArea>
    <c:legend>
      <c:legendPos val="b"/>
      <c:layout>
        <c:manualLayout>
          <c:xMode val="edge"/>
          <c:yMode val="edge"/>
          <c:x val="0.20345813146159125"/>
          <c:y val="0.96008797026043891"/>
          <c:w val="0.77523862940320654"/>
          <c:h val="3.9396325459317601E-2"/>
        </c:manualLayout>
      </c:layout>
      <c:overlay val="0"/>
      <c:txPr>
        <a:bodyPr/>
        <a:lstStyle/>
        <a:p>
          <a:pPr>
            <a:defRPr sz="900"/>
          </a:pPr>
          <a:endParaRPr lang="en-US"/>
        </a:p>
      </c:txPr>
    </c:legend>
    <c:plotVisOnly val="1"/>
    <c:dispBlanksAs val="gap"/>
    <c:showDLblsOverMax val="0"/>
  </c:chart>
  <c:spPr>
    <a:ln>
      <a:noFill/>
    </a:ln>
  </c:spPr>
  <c:txPr>
    <a:bodyPr/>
    <a:lstStyle/>
    <a:p>
      <a:pPr>
        <a:defRPr sz="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7271541729929496E-2"/>
          <c:y val="0.12231809733460729"/>
          <c:w val="0.9195744971340466"/>
          <c:h val="0.77063496095246153"/>
        </c:manualLayout>
      </c:layout>
      <c:lineChart>
        <c:grouping val="standard"/>
        <c:varyColors val="0"/>
        <c:ser>
          <c:idx val="0"/>
          <c:order val="0"/>
          <c:tx>
            <c:strRef>
              <c:f>Data!$B$3</c:f>
              <c:strCache>
                <c:ptCount val="1"/>
                <c:pt idx="0">
                  <c:v>Total Victimizations</c:v>
                </c:pt>
              </c:strCache>
            </c:strRef>
          </c:tx>
          <c:spPr>
            <a:ln w="19050"/>
          </c:spPr>
          <c:marker>
            <c:symbol val="circle"/>
            <c:size val="6"/>
          </c:marker>
          <c:cat>
            <c:numRef>
              <c:f>Data!$A$4:$A$23</c:f>
              <c:numCache>
                <c:formatCode>General</c:formatCode>
                <c:ptCount val="2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numCache>
            </c:numRef>
          </c:cat>
          <c:val>
            <c:numRef>
              <c:f>Data!$B$4:$B$23</c:f>
              <c:numCache>
                <c:formatCode>#,##0</c:formatCode>
                <c:ptCount val="20"/>
                <c:pt idx="0">
                  <c:v>4281200</c:v>
                </c:pt>
                <c:pt idx="1">
                  <c:v>4692800</c:v>
                </c:pt>
                <c:pt idx="2">
                  <c:v>4721000</c:v>
                </c:pt>
                <c:pt idx="3">
                  <c:v>4400700</c:v>
                </c:pt>
                <c:pt idx="4">
                  <c:v>4130400</c:v>
                </c:pt>
                <c:pt idx="5">
                  <c:v>3610900</c:v>
                </c:pt>
                <c:pt idx="6">
                  <c:v>3247300</c:v>
                </c:pt>
                <c:pt idx="7">
                  <c:v>3152400</c:v>
                </c:pt>
                <c:pt idx="8">
                  <c:v>2301000</c:v>
                </c:pt>
                <c:pt idx="9">
                  <c:v>2521300</c:v>
                </c:pt>
                <c:pt idx="10">
                  <c:v>2082600</c:v>
                </c:pt>
                <c:pt idx="11">
                  <c:v>2308800</c:v>
                </c:pt>
                <c:pt idx="12">
                  <c:v>1762200</c:v>
                </c:pt>
                <c:pt idx="13">
                  <c:v>1678600</c:v>
                </c:pt>
                <c:pt idx="14">
                  <c:v>1799900</c:v>
                </c:pt>
                <c:pt idx="15">
                  <c:v>1801200</c:v>
                </c:pt>
                <c:pt idx="16">
                  <c:v>1435500</c:v>
                </c:pt>
                <c:pt idx="17">
                  <c:v>1322800</c:v>
                </c:pt>
                <c:pt idx="18">
                  <c:v>892000</c:v>
                </c:pt>
                <c:pt idx="19">
                  <c:v>1246000</c:v>
                </c:pt>
              </c:numCache>
            </c:numRef>
          </c:val>
          <c:smooth val="0"/>
        </c:ser>
        <c:ser>
          <c:idx val="1"/>
          <c:order val="1"/>
          <c:tx>
            <c:strRef>
              <c:f>Data!$C$3</c:f>
              <c:strCache>
                <c:ptCount val="1"/>
                <c:pt idx="0">
                  <c:v>Violent Victimizations</c:v>
                </c:pt>
              </c:strCache>
            </c:strRef>
          </c:tx>
          <c:spPr>
            <a:ln w="19050"/>
          </c:spPr>
          <c:marker>
            <c:symbol val="triangle"/>
            <c:size val="6"/>
          </c:marker>
          <c:cat>
            <c:numRef>
              <c:f>Data!$A$4:$A$23</c:f>
              <c:numCache>
                <c:formatCode>General</c:formatCode>
                <c:ptCount val="2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numCache>
            </c:numRef>
          </c:cat>
          <c:val>
            <c:numRef>
              <c:f>Data!$C$4:$C$23</c:f>
              <c:numCache>
                <c:formatCode>#,##0</c:formatCode>
                <c:ptCount val="20"/>
                <c:pt idx="0">
                  <c:v>1601800</c:v>
                </c:pt>
                <c:pt idx="1">
                  <c:v>2215700</c:v>
                </c:pt>
                <c:pt idx="2">
                  <c:v>2246900</c:v>
                </c:pt>
                <c:pt idx="3">
                  <c:v>1932200</c:v>
                </c:pt>
                <c:pt idx="4">
                  <c:v>1925300</c:v>
                </c:pt>
                <c:pt idx="5">
                  <c:v>1635900</c:v>
                </c:pt>
                <c:pt idx="6">
                  <c:v>1612200</c:v>
                </c:pt>
                <c:pt idx="7">
                  <c:v>1400200</c:v>
                </c:pt>
                <c:pt idx="8">
                  <c:v>969500</c:v>
                </c:pt>
                <c:pt idx="9">
                  <c:v>1172700</c:v>
                </c:pt>
                <c:pt idx="10">
                  <c:v>993800</c:v>
                </c:pt>
                <c:pt idx="11">
                  <c:v>1038300</c:v>
                </c:pt>
                <c:pt idx="12">
                  <c:v>696800</c:v>
                </c:pt>
                <c:pt idx="13">
                  <c:v>802600</c:v>
                </c:pt>
                <c:pt idx="14">
                  <c:v>940900</c:v>
                </c:pt>
                <c:pt idx="15">
                  <c:v>904400</c:v>
                </c:pt>
                <c:pt idx="16">
                  <c:v>787500</c:v>
                </c:pt>
                <c:pt idx="17">
                  <c:v>728300</c:v>
                </c:pt>
                <c:pt idx="18">
                  <c:v>422300</c:v>
                </c:pt>
                <c:pt idx="19">
                  <c:v>597500</c:v>
                </c:pt>
              </c:numCache>
            </c:numRef>
          </c:val>
          <c:smooth val="0"/>
        </c:ser>
        <c:dLbls>
          <c:showLegendKey val="0"/>
          <c:showVal val="0"/>
          <c:showCatName val="0"/>
          <c:showSerName val="0"/>
          <c:showPercent val="0"/>
          <c:showBubbleSize val="0"/>
        </c:dLbls>
        <c:marker val="1"/>
        <c:smooth val="0"/>
        <c:axId val="92230400"/>
        <c:axId val="92231936"/>
      </c:lineChart>
      <c:catAx>
        <c:axId val="92230400"/>
        <c:scaling>
          <c:orientation val="minMax"/>
        </c:scaling>
        <c:delete val="0"/>
        <c:axPos val="b"/>
        <c:numFmt formatCode="General" sourceLinked="1"/>
        <c:majorTickMark val="out"/>
        <c:minorTickMark val="none"/>
        <c:tickLblPos val="nextTo"/>
        <c:txPr>
          <a:bodyPr/>
          <a:lstStyle/>
          <a:p>
            <a:pPr>
              <a:defRPr sz="700"/>
            </a:pPr>
            <a:endParaRPr lang="en-US"/>
          </a:p>
        </c:txPr>
        <c:crossAx val="92231936"/>
        <c:crosses val="autoZero"/>
        <c:auto val="1"/>
        <c:lblAlgn val="ctr"/>
        <c:lblOffset val="100"/>
        <c:noMultiLvlLbl val="0"/>
      </c:catAx>
      <c:valAx>
        <c:axId val="92231936"/>
        <c:scaling>
          <c:orientation val="minMax"/>
        </c:scaling>
        <c:delete val="0"/>
        <c:axPos val="l"/>
        <c:majorGridlines/>
        <c:numFmt formatCode="#,##0" sourceLinked="1"/>
        <c:majorTickMark val="out"/>
        <c:minorTickMark val="none"/>
        <c:tickLblPos val="nextTo"/>
        <c:crossAx val="92230400"/>
        <c:crosses val="autoZero"/>
        <c:crossBetween val="between"/>
      </c:valAx>
    </c:plotArea>
    <c:legend>
      <c:legendPos val="b"/>
      <c:layout>
        <c:manualLayout>
          <c:xMode val="edge"/>
          <c:yMode val="edge"/>
          <c:x val="0.20345813146159125"/>
          <c:y val="0.96008797026043891"/>
          <c:w val="0.77523862940320654"/>
          <c:h val="3.9396325459317601E-2"/>
        </c:manualLayout>
      </c:layout>
      <c:overlay val="0"/>
      <c:txPr>
        <a:bodyPr/>
        <a:lstStyle/>
        <a:p>
          <a:pPr>
            <a:defRPr sz="900"/>
          </a:pPr>
          <a:endParaRPr lang="en-US"/>
        </a:p>
      </c:txPr>
    </c:legend>
    <c:plotVisOnly val="1"/>
    <c:dispBlanksAs val="gap"/>
    <c:showDLblsOverMax val="0"/>
  </c:chart>
  <c:spPr>
    <a:ln>
      <a:noFill/>
    </a:ln>
  </c:spPr>
  <c:txPr>
    <a:bodyPr/>
    <a:lstStyle/>
    <a:p>
      <a:pPr>
        <a:defRPr sz="800"/>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0.41794</cdr:x>
      <cdr:y>0.03268</cdr:y>
    </cdr:from>
    <cdr:to>
      <cdr:x>0.80717</cdr:x>
      <cdr:y>0.08824</cdr:y>
    </cdr:to>
    <cdr:sp macro="" textlink="">
      <cdr:nvSpPr>
        <cdr:cNvPr id="2" name="TextBox 1"/>
        <cdr:cNvSpPr txBox="1"/>
      </cdr:nvSpPr>
      <cdr:spPr>
        <a:xfrm xmlns:a="http://schemas.openxmlformats.org/drawingml/2006/main">
          <a:off x="4438650" y="190500"/>
          <a:ext cx="4133850" cy="3238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0.00448</cdr:x>
      <cdr:y>0</cdr:y>
    </cdr:from>
    <cdr:to>
      <cdr:x>1</cdr:x>
      <cdr:y>0.13986</cdr:y>
    </cdr:to>
    <cdr:sp macro="" textlink="">
      <cdr:nvSpPr>
        <cdr:cNvPr id="3" name="TextBox 2"/>
        <cdr:cNvSpPr txBox="1"/>
      </cdr:nvSpPr>
      <cdr:spPr>
        <a:xfrm xmlns:a="http://schemas.openxmlformats.org/drawingml/2006/main">
          <a:off x="26627" y="0"/>
          <a:ext cx="5916973" cy="57806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lnSpc>
              <a:spcPct val="150000"/>
            </a:lnSpc>
            <a:spcBef>
              <a:spcPts val="0"/>
            </a:spcBef>
          </a:pPr>
          <a:r>
            <a:rPr lang="en-US" sz="1200" dirty="0"/>
            <a:t>School </a:t>
          </a:r>
          <a:r>
            <a:rPr lang="en-US" sz="1200" dirty="0">
              <a:solidFill>
                <a:sysClr val="windowText" lastClr="000000"/>
              </a:solidFill>
            </a:rPr>
            <a:t>Crimes </a:t>
          </a:r>
          <a:r>
            <a:rPr lang="en-US" sz="1200" dirty="0"/>
            <a:t>and  Violence against Students Ages 12–18 by Year: 1992–2011</a:t>
          </a:r>
          <a:br>
            <a:rPr lang="en-US" sz="1200" dirty="0"/>
          </a:br>
          <a:r>
            <a:rPr lang="en-US" sz="1200" dirty="0"/>
            <a:t>Number</a:t>
          </a:r>
          <a:r>
            <a:rPr lang="en-US" sz="1200" baseline="0" dirty="0"/>
            <a:t> of Victimizations</a:t>
          </a:r>
          <a:endParaRPr lang="en-US" sz="1200" dirty="0"/>
        </a:p>
      </cdr:txBody>
    </cdr:sp>
  </cdr:relSizeAnchor>
  <cdr:relSizeAnchor xmlns:cdr="http://schemas.openxmlformats.org/drawingml/2006/chartDrawing">
    <cdr:from>
      <cdr:x>0.37458</cdr:x>
      <cdr:y>0.94745</cdr:y>
    </cdr:from>
    <cdr:to>
      <cdr:x>0.54348</cdr:x>
      <cdr:y>0.99865</cdr:y>
    </cdr:to>
    <cdr:sp macro="" textlink="">
      <cdr:nvSpPr>
        <cdr:cNvPr id="4" name="Text Box 3"/>
        <cdr:cNvSpPr txBox="1"/>
      </cdr:nvSpPr>
      <cdr:spPr>
        <a:xfrm xmlns:a="http://schemas.openxmlformats.org/drawingml/2006/main">
          <a:off x="2226365" y="3916018"/>
          <a:ext cx="1003852" cy="21162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1100"/>
            <a:t>Total Crimes</a:t>
          </a:r>
        </a:p>
      </cdr:txBody>
    </cdr:sp>
  </cdr:relSizeAnchor>
  <cdr:relSizeAnchor xmlns:cdr="http://schemas.openxmlformats.org/drawingml/2006/chartDrawing">
    <cdr:from>
      <cdr:x>0.69398</cdr:x>
      <cdr:y>0.94505</cdr:y>
    </cdr:from>
    <cdr:to>
      <cdr:x>0.87458</cdr:x>
      <cdr:y>1</cdr:y>
    </cdr:to>
    <cdr:sp macro="" textlink="">
      <cdr:nvSpPr>
        <cdr:cNvPr id="5" name="Text Box 4"/>
        <cdr:cNvSpPr txBox="1"/>
      </cdr:nvSpPr>
      <cdr:spPr>
        <a:xfrm xmlns:a="http://schemas.openxmlformats.org/drawingml/2006/main">
          <a:off x="4124739" y="3906077"/>
          <a:ext cx="1073426" cy="227137"/>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US" sz="1100"/>
            <a:t>Violent Crimes</a:t>
          </a:r>
        </a:p>
      </cdr:txBody>
    </cdr:sp>
  </cdr:relSizeAnchor>
</c:userShapes>
</file>

<file path=ppt/drawings/drawing2.xml><?xml version="1.0" encoding="utf-8"?>
<c:userShapes xmlns:c="http://schemas.openxmlformats.org/drawingml/2006/chart">
  <cdr:relSizeAnchor xmlns:cdr="http://schemas.openxmlformats.org/drawingml/2006/chartDrawing">
    <cdr:from>
      <cdr:x>0.41794</cdr:x>
      <cdr:y>0.03268</cdr:y>
    </cdr:from>
    <cdr:to>
      <cdr:x>0.80717</cdr:x>
      <cdr:y>0.08824</cdr:y>
    </cdr:to>
    <cdr:sp macro="" textlink="">
      <cdr:nvSpPr>
        <cdr:cNvPr id="2" name="TextBox 1"/>
        <cdr:cNvSpPr txBox="1"/>
      </cdr:nvSpPr>
      <cdr:spPr>
        <a:xfrm xmlns:a="http://schemas.openxmlformats.org/drawingml/2006/main">
          <a:off x="4438650" y="190500"/>
          <a:ext cx="4133850" cy="3238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0.00448</cdr:x>
      <cdr:y>0</cdr:y>
    </cdr:from>
    <cdr:to>
      <cdr:x>1</cdr:x>
      <cdr:y>0.13986</cdr:y>
    </cdr:to>
    <cdr:sp macro="" textlink="">
      <cdr:nvSpPr>
        <cdr:cNvPr id="3" name="TextBox 2"/>
        <cdr:cNvSpPr txBox="1"/>
      </cdr:nvSpPr>
      <cdr:spPr>
        <a:xfrm xmlns:a="http://schemas.openxmlformats.org/drawingml/2006/main">
          <a:off x="26627" y="0"/>
          <a:ext cx="5916973" cy="57806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lnSpc>
              <a:spcPct val="150000"/>
            </a:lnSpc>
            <a:spcBef>
              <a:spcPts val="0"/>
            </a:spcBef>
          </a:pPr>
          <a:r>
            <a:rPr lang="en-US" sz="1200" dirty="0"/>
            <a:t>School </a:t>
          </a:r>
          <a:r>
            <a:rPr lang="en-US" sz="1200" dirty="0">
              <a:solidFill>
                <a:sysClr val="windowText" lastClr="000000"/>
              </a:solidFill>
            </a:rPr>
            <a:t>Crimes </a:t>
          </a:r>
          <a:r>
            <a:rPr lang="en-US" sz="1200" dirty="0"/>
            <a:t>and  Violence against Students Ages 12–18 by Year: 1992–2011</a:t>
          </a:r>
          <a:br>
            <a:rPr lang="en-US" sz="1200" dirty="0"/>
          </a:br>
          <a:r>
            <a:rPr lang="en-US" sz="1200" dirty="0"/>
            <a:t>Number</a:t>
          </a:r>
          <a:r>
            <a:rPr lang="en-US" sz="1200" baseline="0" dirty="0"/>
            <a:t> of Victimizations</a:t>
          </a:r>
          <a:endParaRPr lang="en-US" sz="1200" dirty="0"/>
        </a:p>
      </cdr:txBody>
    </cdr:sp>
  </cdr:relSizeAnchor>
  <cdr:relSizeAnchor xmlns:cdr="http://schemas.openxmlformats.org/drawingml/2006/chartDrawing">
    <cdr:from>
      <cdr:x>0.37458</cdr:x>
      <cdr:y>0.94745</cdr:y>
    </cdr:from>
    <cdr:to>
      <cdr:x>0.54348</cdr:x>
      <cdr:y>0.99865</cdr:y>
    </cdr:to>
    <cdr:sp macro="" textlink="">
      <cdr:nvSpPr>
        <cdr:cNvPr id="4" name="Text Box 3"/>
        <cdr:cNvSpPr txBox="1"/>
      </cdr:nvSpPr>
      <cdr:spPr>
        <a:xfrm xmlns:a="http://schemas.openxmlformats.org/drawingml/2006/main">
          <a:off x="2226365" y="3916018"/>
          <a:ext cx="1003852" cy="21162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rtlCol="0"/>
        <a:lstStyle xmlns:a="http://schemas.openxmlformats.org/drawingml/2006/main"/>
        <a:p xmlns:a="http://schemas.openxmlformats.org/drawingml/2006/main">
          <a:r>
            <a:rPr lang="en-US" sz="1100"/>
            <a:t>Total Crimes</a:t>
          </a:r>
        </a:p>
      </cdr:txBody>
    </cdr:sp>
  </cdr:relSizeAnchor>
  <cdr:relSizeAnchor xmlns:cdr="http://schemas.openxmlformats.org/drawingml/2006/chartDrawing">
    <cdr:from>
      <cdr:x>0.69398</cdr:x>
      <cdr:y>0.94505</cdr:y>
    </cdr:from>
    <cdr:to>
      <cdr:x>0.87458</cdr:x>
      <cdr:y>1</cdr:y>
    </cdr:to>
    <cdr:sp macro="" textlink="">
      <cdr:nvSpPr>
        <cdr:cNvPr id="5" name="Text Box 4"/>
        <cdr:cNvSpPr txBox="1"/>
      </cdr:nvSpPr>
      <cdr:spPr>
        <a:xfrm xmlns:a="http://schemas.openxmlformats.org/drawingml/2006/main">
          <a:off x="4124739" y="3906077"/>
          <a:ext cx="1073426" cy="227137"/>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US" sz="1100"/>
            <a:t>Violent Crimes</a:t>
          </a: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05385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60117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350167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582918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01787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826495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C7AAF-9CB8-420C-8DC4-7879D2558FC0}" type="datetimeFigureOut">
              <a:rPr lang="en-US" smtClean="0"/>
              <a:t>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24146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C7AAF-9CB8-420C-8DC4-7879D2558FC0}" type="datetimeFigureOut">
              <a:rPr lang="en-US" smtClean="0"/>
              <a:t>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084563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C7AAF-9CB8-420C-8DC4-7879D2558FC0}" type="datetimeFigureOut">
              <a:rPr lang="en-US" smtClean="0"/>
              <a:t>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341048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21916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3002021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DC7AAF-9CB8-420C-8DC4-7879D2558FC0}" type="datetimeFigureOut">
              <a:rPr lang="en-US" smtClean="0"/>
              <a:t>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D8186-1354-452A-B8AC-AD586FB13CB6}" type="slidenum">
              <a:rPr lang="en-US" smtClean="0"/>
              <a:t>‹#›</a:t>
            </a:fld>
            <a:endParaRPr lang="en-US"/>
          </a:p>
        </p:txBody>
      </p:sp>
    </p:spTree>
    <p:extLst>
      <p:ext uri="{BB962C8B-B14F-4D97-AF65-F5344CB8AC3E}">
        <p14:creationId xmlns:p14="http://schemas.microsoft.com/office/powerpoint/2010/main" val="3995513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connect.syracuse.com/staff/priede/posts.html"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civilrightsproject.ucla.edu/resources/projects/center-for-civil-rights-remedies/school-to-prison-folder/federal-reports/out-of-school-and-off-track-the-overuse-of-suspensions-in-american-middle-and-high-schools" TargetMode="External"/><Relationship Id="rId2" Type="http://schemas.openxmlformats.org/officeDocument/2006/relationships/hyperlink" Target="http://connect.syracuse.com/staff/priede/posts.htm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topics.nytimes.com/top/reference/timestopics/people/a/lizette_alvarez/index.html" TargetMode="Externa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hyperlink" Target="http://topics.nytimes.com/top/reference/timestopics/people/a/lizette_alvarez/index.html" TargetMode="Externa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List_of_Justices_of_the_Supreme_Court_of_the_United_States" TargetMode="External"/><Relationship Id="rId3" Type="http://schemas.openxmlformats.org/officeDocument/2006/relationships/hyperlink" Target="http://en.wikipedia.org/wiki/Politician" TargetMode="External"/><Relationship Id="rId7" Type="http://schemas.openxmlformats.org/officeDocument/2006/relationships/hyperlink" Target="http://en.wikipedia.org/wiki/United_States_Supreme_Court" TargetMode="External"/><Relationship Id="rId2" Type="http://schemas.openxmlformats.org/officeDocument/2006/relationships/hyperlink" Target="http://en.wikipedia.org/wiki/Orator" TargetMode="External"/><Relationship Id="rId1" Type="http://schemas.openxmlformats.org/officeDocument/2006/relationships/slideLayout" Target="../slideLayouts/slideLayout1.xml"/><Relationship Id="rId6" Type="http://schemas.openxmlformats.org/officeDocument/2006/relationships/hyperlink" Target="http://en.wikipedia.org/wiki/Associate_Justice_of_the_Supreme_Court_of_the_United_States" TargetMode="External"/><Relationship Id="rId5" Type="http://schemas.openxmlformats.org/officeDocument/2006/relationships/hyperlink" Target="http://en.wikipedia.org/wiki/Abolitionism_in_the_United_States" TargetMode="External"/><Relationship Id="rId10" Type="http://schemas.openxmlformats.org/officeDocument/2006/relationships/hyperlink" Target="http://en.wikipedia.org/wiki/African_American" TargetMode="External"/><Relationship Id="rId4" Type="http://schemas.openxmlformats.org/officeDocument/2006/relationships/hyperlink" Target="http://en.wikipedia.org/wiki/Slavery" TargetMode="External"/><Relationship Id="rId9" Type="http://schemas.openxmlformats.org/officeDocument/2006/relationships/hyperlink" Target="http://en.wikipedia.org/wiki/List_of_African-American_first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1470025"/>
          </a:xfrm>
        </p:spPr>
        <p:txBody>
          <a:bodyPr/>
          <a:lstStyle/>
          <a:p>
            <a:r>
              <a:rPr lang="en-US" dirty="0"/>
              <a:t>T</a:t>
            </a:r>
            <a:r>
              <a:rPr lang="en-US" dirty="0" smtClean="0"/>
              <a:t>he 411 on On-Demand ARGUMENT Writing</a:t>
            </a:r>
            <a:endParaRPr lang="en-US" dirty="0"/>
          </a:p>
        </p:txBody>
      </p:sp>
      <p:sp>
        <p:nvSpPr>
          <p:cNvPr id="3" name="Subtitle 2"/>
          <p:cNvSpPr>
            <a:spLocks noGrp="1"/>
          </p:cNvSpPr>
          <p:nvPr>
            <p:ph type="subTitle" idx="1"/>
          </p:nvPr>
        </p:nvSpPr>
        <p:spPr>
          <a:xfrm>
            <a:off x="609600" y="3886200"/>
            <a:ext cx="7924800" cy="1752600"/>
          </a:xfrm>
        </p:spPr>
        <p:txBody>
          <a:bodyPr>
            <a:normAutofit fontScale="70000" lnSpcReduction="20000"/>
          </a:bodyPr>
          <a:lstStyle/>
          <a:p>
            <a:r>
              <a:rPr lang="en-US" b="1" dirty="0" smtClean="0">
                <a:solidFill>
                  <a:schemeClr val="tx1"/>
                </a:solidFill>
              </a:rPr>
              <a:t>Jean </a:t>
            </a:r>
            <a:r>
              <a:rPr lang="en-US" b="1" dirty="0" err="1" smtClean="0">
                <a:solidFill>
                  <a:schemeClr val="tx1"/>
                </a:solidFill>
              </a:rPr>
              <a:t>Wolph</a:t>
            </a:r>
            <a:endParaRPr lang="en-US" b="1" dirty="0" smtClean="0">
              <a:solidFill>
                <a:schemeClr val="tx1"/>
              </a:solidFill>
            </a:endParaRPr>
          </a:p>
          <a:p>
            <a:r>
              <a:rPr lang="en-US" b="1" dirty="0" smtClean="0">
                <a:solidFill>
                  <a:schemeClr val="tx1"/>
                </a:solidFill>
              </a:rPr>
              <a:t>Louisville Writing Project </a:t>
            </a:r>
          </a:p>
          <a:p>
            <a:r>
              <a:rPr lang="en-US" b="1" dirty="0" smtClean="0">
                <a:solidFill>
                  <a:schemeClr val="tx1"/>
                </a:solidFill>
              </a:rPr>
              <a:t>for the</a:t>
            </a:r>
          </a:p>
          <a:p>
            <a:r>
              <a:rPr lang="en-US" b="1" i="1" dirty="0" smtClean="0">
                <a:solidFill>
                  <a:schemeClr val="tx1"/>
                </a:solidFill>
              </a:rPr>
              <a:t>i3 National Writing Project</a:t>
            </a:r>
            <a:r>
              <a:rPr lang="en-US" b="1" i="1" dirty="0">
                <a:solidFill>
                  <a:schemeClr val="tx1"/>
                </a:solidFill>
              </a:rPr>
              <a:t> </a:t>
            </a:r>
            <a:r>
              <a:rPr lang="en-US" b="1" i="1" dirty="0" smtClean="0">
                <a:solidFill>
                  <a:schemeClr val="tx1"/>
                </a:solidFill>
              </a:rPr>
              <a:t>College Ready Writers Program, funded by the U.S. Department of Education</a:t>
            </a:r>
            <a:endParaRPr lang="en-US" b="1" i="1" dirty="0">
              <a:solidFill>
                <a:schemeClr val="tx1"/>
              </a:solidFill>
            </a:endParaRPr>
          </a:p>
        </p:txBody>
      </p:sp>
    </p:spTree>
    <p:extLst>
      <p:ext uri="{BB962C8B-B14F-4D97-AF65-F5344CB8AC3E}">
        <p14:creationId xmlns:p14="http://schemas.microsoft.com/office/powerpoint/2010/main" val="163192755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470025"/>
          </a:xfrm>
        </p:spPr>
        <p:txBody>
          <a:bodyPr/>
          <a:lstStyle/>
          <a:p>
            <a:r>
              <a:rPr lang="en-US" dirty="0" smtClean="0"/>
              <a:t>What will the Readings look like?</a:t>
            </a:r>
            <a:endParaRPr lang="en-US" dirty="0"/>
          </a:p>
        </p:txBody>
      </p:sp>
      <p:sp>
        <p:nvSpPr>
          <p:cNvPr id="3" name="Subtitle 2"/>
          <p:cNvSpPr>
            <a:spLocks noGrp="1"/>
          </p:cNvSpPr>
          <p:nvPr>
            <p:ph type="subTitle" idx="1"/>
          </p:nvPr>
        </p:nvSpPr>
        <p:spPr>
          <a:xfrm>
            <a:off x="1371600" y="3276600"/>
            <a:ext cx="6400800" cy="1752600"/>
          </a:xfrm>
        </p:spPr>
        <p:txBody>
          <a:bodyPr/>
          <a:lstStyle/>
          <a:p>
            <a:r>
              <a:rPr lang="en-US" i="1" dirty="0" smtClean="0">
                <a:solidFill>
                  <a:schemeClr val="tx1"/>
                </a:solidFill>
              </a:rPr>
              <a:t>A series of short articles and excerpts [selections from longer articles],</a:t>
            </a:r>
          </a:p>
          <a:p>
            <a:r>
              <a:rPr lang="en-US" i="1" dirty="0" smtClean="0">
                <a:solidFill>
                  <a:schemeClr val="tx1"/>
                </a:solidFill>
              </a:rPr>
              <a:t> with room to take notes.</a:t>
            </a:r>
            <a:endParaRPr lang="en-US" i="1" dirty="0">
              <a:solidFill>
                <a:schemeClr val="tx1"/>
              </a:solidFill>
            </a:endParaRPr>
          </a:p>
        </p:txBody>
      </p:sp>
    </p:spTree>
    <p:extLst>
      <p:ext uri="{BB962C8B-B14F-4D97-AF65-F5344CB8AC3E}">
        <p14:creationId xmlns:p14="http://schemas.microsoft.com/office/powerpoint/2010/main" val="291579244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57200"/>
            <a:ext cx="5867400" cy="5715000"/>
          </a:xfrm>
        </p:spPr>
        <p:txBody>
          <a:bodyPr>
            <a:normAutofit fontScale="55000" lnSpcReduction="20000"/>
          </a:bodyPr>
          <a:lstStyle/>
          <a:p>
            <a:r>
              <a:rPr lang="en-US" b="1" dirty="0">
                <a:solidFill>
                  <a:schemeClr val="tx1"/>
                </a:solidFill>
              </a:rPr>
              <a:t>Reading 1 </a:t>
            </a:r>
            <a:endParaRPr lang="en-US" dirty="0">
              <a:solidFill>
                <a:schemeClr val="tx1"/>
              </a:solidFill>
            </a:endParaRPr>
          </a:p>
          <a:p>
            <a:r>
              <a:rPr lang="en-US" dirty="0">
                <a:solidFill>
                  <a:schemeClr val="tx1"/>
                </a:solidFill>
              </a:rPr>
              <a:t> </a:t>
            </a:r>
            <a:endParaRPr lang="en-US" b="1" dirty="0">
              <a:solidFill>
                <a:schemeClr val="tx1"/>
              </a:solidFill>
            </a:endParaRPr>
          </a:p>
          <a:p>
            <a:r>
              <a:rPr lang="en-US" b="1" dirty="0">
                <a:solidFill>
                  <a:schemeClr val="tx1"/>
                </a:solidFill>
              </a:rPr>
              <a:t>Introduction </a:t>
            </a:r>
          </a:p>
          <a:p>
            <a:r>
              <a:rPr lang="en-US" dirty="0">
                <a:solidFill>
                  <a:schemeClr val="tx1"/>
                </a:solidFill>
              </a:rPr>
              <a:t> </a:t>
            </a:r>
          </a:p>
          <a:p>
            <a:pPr algn="l"/>
            <a:r>
              <a:rPr lang="en-US" dirty="0">
                <a:solidFill>
                  <a:schemeClr val="tx1"/>
                </a:solidFill>
              </a:rPr>
              <a:t>Discipline in our schools has always been an issue. Students who fight, interrupt classes with violent behavior, or bring drugs or weapons to school are often committing crimes that interfere with safety and learning opportunities of other students. They are usually removed from school for a period of time.  Today, however, in some schools, students who break rules of procedure— being tardy, not completing assignments, walking the hallways or sleeping during class—are punished in the same harsh ways. They are also being removed from classrooms, from opportunities for learning. There are people who are thinking about fairness in school, about how to fairly discipline students who step “outside the lines” in minor ways and about how to deal with the behavior of students who make schools unsafe for others—who also need to learn. The articles in this packet will help you to understand the issues around fairness in balancing discipline with opportunities for learning. </a:t>
            </a:r>
          </a:p>
          <a:p>
            <a:r>
              <a:rPr lang="en-US" b="1" i="1" dirty="0">
                <a:solidFill>
                  <a:schemeClr val="tx1"/>
                </a:solidFill>
              </a:rPr>
              <a:t> </a:t>
            </a:r>
            <a:endParaRPr lang="en-US" dirty="0">
              <a:solidFill>
                <a:schemeClr val="tx1"/>
              </a:solidFill>
            </a:endParaRPr>
          </a:p>
          <a:p>
            <a:r>
              <a:rPr lang="en-US" b="1" i="1" dirty="0">
                <a:solidFill>
                  <a:schemeClr val="tx1"/>
                </a:solidFill>
              </a:rPr>
              <a:t>Source: </a:t>
            </a:r>
            <a:r>
              <a:rPr lang="en-US" dirty="0">
                <a:solidFill>
                  <a:schemeClr val="tx1"/>
                </a:solidFill>
              </a:rPr>
              <a:t>NWP CRWP</a:t>
            </a:r>
          </a:p>
          <a:p>
            <a:endParaRPr lang="en-US" dirty="0">
              <a:solidFill>
                <a:schemeClr val="tx1"/>
              </a:solidFill>
            </a:endParaRPr>
          </a:p>
        </p:txBody>
      </p:sp>
      <p:cxnSp>
        <p:nvCxnSpPr>
          <p:cNvPr id="7" name="Straight Connector 6"/>
          <p:cNvCxnSpPr/>
          <p:nvPr/>
        </p:nvCxnSpPr>
        <p:spPr>
          <a:xfrm>
            <a:off x="6400800" y="5334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553200" y="61912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TextBox 1"/>
          <p:cNvSpPr txBox="1"/>
          <p:nvPr/>
        </p:nvSpPr>
        <p:spPr>
          <a:xfrm>
            <a:off x="6553200" y="1219200"/>
            <a:ext cx="2209800" cy="5909310"/>
          </a:xfrm>
          <a:prstGeom prst="rect">
            <a:avLst/>
          </a:prstGeom>
          <a:noFill/>
        </p:spPr>
        <p:txBody>
          <a:bodyPr wrap="square" rtlCol="0">
            <a:spAutoFit/>
          </a:bodyPr>
          <a:lstStyle/>
          <a:p>
            <a:r>
              <a:rPr lang="en-US" dirty="0" smtClean="0">
                <a:solidFill>
                  <a:schemeClr val="bg1"/>
                </a:solidFill>
              </a:rPr>
              <a:t>Gist:</a:t>
            </a:r>
          </a:p>
          <a:p>
            <a:endParaRPr lang="en-US" dirty="0">
              <a:solidFill>
                <a:schemeClr val="bg1"/>
              </a:solidFill>
            </a:endParaRPr>
          </a:p>
          <a:p>
            <a:r>
              <a:rPr lang="en-US" dirty="0" smtClean="0">
                <a:solidFill>
                  <a:schemeClr val="bg1"/>
                </a:solidFill>
              </a:rPr>
              <a:t>It’s an overview of the issue:</a:t>
            </a:r>
          </a:p>
          <a:p>
            <a:endParaRPr lang="en-US" dirty="0">
              <a:solidFill>
                <a:schemeClr val="bg1"/>
              </a:solidFill>
            </a:endParaRPr>
          </a:p>
          <a:p>
            <a:r>
              <a:rPr lang="en-US" dirty="0" smtClean="0">
                <a:solidFill>
                  <a:schemeClr val="bg1"/>
                </a:solidFill>
              </a:rPr>
              <a:t>Discipline </a:t>
            </a:r>
            <a:r>
              <a:rPr lang="en-US" dirty="0">
                <a:solidFill>
                  <a:schemeClr val="bg1"/>
                </a:solidFill>
              </a:rPr>
              <a:t>(</a:t>
            </a:r>
            <a:r>
              <a:rPr lang="en-US" dirty="0" smtClean="0">
                <a:solidFill>
                  <a:schemeClr val="bg1"/>
                </a:solidFill>
              </a:rPr>
              <a:t>punishment) for criminal </a:t>
            </a:r>
            <a:r>
              <a:rPr lang="en-US" dirty="0">
                <a:solidFill>
                  <a:schemeClr val="bg1"/>
                </a:solidFill>
              </a:rPr>
              <a:t>acts </a:t>
            </a:r>
            <a:r>
              <a:rPr lang="en-US" dirty="0" smtClean="0">
                <a:solidFill>
                  <a:schemeClr val="bg1"/>
                </a:solidFill>
              </a:rPr>
              <a:t>and discipline for procedural </a:t>
            </a:r>
            <a:r>
              <a:rPr lang="en-US" dirty="0">
                <a:solidFill>
                  <a:schemeClr val="bg1"/>
                </a:solidFill>
              </a:rPr>
              <a:t>infractions (rule breaking</a:t>
            </a:r>
            <a:r>
              <a:rPr lang="en-US" dirty="0" smtClean="0">
                <a:solidFill>
                  <a:schemeClr val="bg1"/>
                </a:solidFill>
              </a:rPr>
              <a:t>) often looks the SAME.</a:t>
            </a:r>
          </a:p>
          <a:p>
            <a:endParaRPr lang="en-US" dirty="0">
              <a:solidFill>
                <a:schemeClr val="bg1"/>
              </a:solidFill>
            </a:endParaRPr>
          </a:p>
          <a:p>
            <a:r>
              <a:rPr lang="en-US" dirty="0" smtClean="0">
                <a:solidFill>
                  <a:schemeClr val="bg1"/>
                </a:solidFill>
              </a:rPr>
              <a:t>How do we balance fairness and the opportunity to learn?</a:t>
            </a:r>
          </a:p>
          <a:p>
            <a:endParaRPr lang="en-US" dirty="0">
              <a:solidFill>
                <a:schemeClr val="bg1"/>
              </a:solidFill>
            </a:endParaRPr>
          </a:p>
          <a:p>
            <a:r>
              <a:rPr lang="en-US" dirty="0" smtClean="0">
                <a:solidFill>
                  <a:schemeClr val="bg1"/>
                </a:solidFill>
              </a:rPr>
              <a:t>Source:  NWP</a:t>
            </a:r>
          </a:p>
          <a:p>
            <a:r>
              <a:rPr lang="en-US" dirty="0" smtClean="0">
                <a:solidFill>
                  <a:schemeClr val="bg1"/>
                </a:solidFill>
              </a:rPr>
              <a:t>(they made the test)</a:t>
            </a:r>
            <a:endParaRPr lang="en-US" dirty="0">
              <a:solidFill>
                <a:schemeClr val="bg1"/>
              </a:solidFill>
            </a:endParaRPr>
          </a:p>
          <a:p>
            <a:endParaRPr lang="en-US" dirty="0">
              <a:solidFill>
                <a:schemeClr val="bg1"/>
              </a:solidFill>
            </a:endParaRPr>
          </a:p>
        </p:txBody>
      </p:sp>
      <p:sp>
        <p:nvSpPr>
          <p:cNvPr id="10" name="Rectangle 9"/>
          <p:cNvSpPr/>
          <p:nvPr/>
        </p:nvSpPr>
        <p:spPr>
          <a:xfrm rot="20074053">
            <a:off x="2584572" y="1417441"/>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14592049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57200"/>
            <a:ext cx="5867400" cy="5715000"/>
          </a:xfrm>
        </p:spPr>
        <p:txBody>
          <a:bodyPr>
            <a:normAutofit fontScale="55000" lnSpcReduction="20000"/>
          </a:bodyPr>
          <a:lstStyle/>
          <a:p>
            <a:r>
              <a:rPr lang="en-US" b="1" dirty="0">
                <a:solidFill>
                  <a:schemeClr val="tx1"/>
                </a:solidFill>
              </a:rPr>
              <a:t>Reading 1 </a:t>
            </a:r>
            <a:endParaRPr lang="en-US" dirty="0">
              <a:solidFill>
                <a:schemeClr val="tx1"/>
              </a:solidFill>
            </a:endParaRPr>
          </a:p>
          <a:p>
            <a:r>
              <a:rPr lang="en-US" dirty="0">
                <a:solidFill>
                  <a:schemeClr val="tx1"/>
                </a:solidFill>
              </a:rPr>
              <a:t> </a:t>
            </a:r>
            <a:endParaRPr lang="en-US" b="1" dirty="0">
              <a:solidFill>
                <a:schemeClr val="tx1"/>
              </a:solidFill>
            </a:endParaRPr>
          </a:p>
          <a:p>
            <a:r>
              <a:rPr lang="en-US" b="1" dirty="0">
                <a:solidFill>
                  <a:schemeClr val="tx1"/>
                </a:solidFill>
              </a:rPr>
              <a:t>Introduction </a:t>
            </a:r>
          </a:p>
          <a:p>
            <a:r>
              <a:rPr lang="en-US" dirty="0">
                <a:solidFill>
                  <a:schemeClr val="tx1"/>
                </a:solidFill>
              </a:rPr>
              <a:t> </a:t>
            </a:r>
          </a:p>
          <a:p>
            <a:pPr algn="l"/>
            <a:r>
              <a:rPr lang="en-US" dirty="0">
                <a:solidFill>
                  <a:schemeClr val="tx1"/>
                </a:solidFill>
              </a:rPr>
              <a:t>Discipline in our schools has always been an issue. Students who fight, interrupt classes with violent behavior, or bring drugs or weapons to school are often committing crimes that interfere with safety and learning opportunities of other students. They are usually removed from school for a period of time.  Today, however, in some schools, students who break rules of procedure— being tardy, not completing assignments, walking the hallways or sleeping during class—are punished in the same harsh ways. They are also being removed from classrooms, from opportunities for learning. There are people who are thinking about fairness in school, about how to fairly discipline students who step “outside the lines” in minor ways and about how to deal with the behavior of students who make schools unsafe for others—who also need to learn. The articles in this packet will help you to understand the </a:t>
            </a:r>
            <a:r>
              <a:rPr lang="en-US" dirty="0">
                <a:solidFill>
                  <a:srgbClr val="FF0000"/>
                </a:solidFill>
              </a:rPr>
              <a:t>issues around fairness in balancing discipline with opportunities for learning</a:t>
            </a:r>
            <a:r>
              <a:rPr lang="en-US" dirty="0">
                <a:solidFill>
                  <a:schemeClr val="tx1"/>
                </a:solidFill>
              </a:rPr>
              <a:t>. </a:t>
            </a:r>
          </a:p>
          <a:p>
            <a:r>
              <a:rPr lang="en-US" b="1" i="1" dirty="0">
                <a:solidFill>
                  <a:schemeClr val="tx1"/>
                </a:solidFill>
              </a:rPr>
              <a:t> </a:t>
            </a:r>
            <a:endParaRPr lang="en-US" dirty="0">
              <a:solidFill>
                <a:schemeClr val="tx1"/>
              </a:solidFill>
            </a:endParaRPr>
          </a:p>
          <a:p>
            <a:r>
              <a:rPr lang="en-US" b="1" i="1" dirty="0">
                <a:solidFill>
                  <a:schemeClr val="tx1"/>
                </a:solidFill>
              </a:rPr>
              <a:t>Source: </a:t>
            </a:r>
            <a:r>
              <a:rPr lang="en-US" dirty="0">
                <a:solidFill>
                  <a:schemeClr val="tx1"/>
                </a:solidFill>
              </a:rPr>
              <a:t>NWP CRWP</a:t>
            </a:r>
          </a:p>
          <a:p>
            <a:endParaRPr lang="en-US" dirty="0">
              <a:solidFill>
                <a:schemeClr val="tx1"/>
              </a:solidFill>
            </a:endParaRPr>
          </a:p>
        </p:txBody>
      </p:sp>
      <p:cxnSp>
        <p:nvCxnSpPr>
          <p:cNvPr id="7" name="Straight Connector 6"/>
          <p:cNvCxnSpPr/>
          <p:nvPr/>
        </p:nvCxnSpPr>
        <p:spPr>
          <a:xfrm>
            <a:off x="6400800" y="5334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553200" y="61912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TextBox 1"/>
          <p:cNvSpPr txBox="1"/>
          <p:nvPr/>
        </p:nvSpPr>
        <p:spPr>
          <a:xfrm>
            <a:off x="6553200" y="1219200"/>
            <a:ext cx="2209800" cy="8956298"/>
          </a:xfrm>
          <a:prstGeom prst="rect">
            <a:avLst/>
          </a:prstGeom>
          <a:noFill/>
        </p:spPr>
        <p:txBody>
          <a:bodyPr wrap="square" rtlCol="0">
            <a:spAutoFit/>
          </a:bodyPr>
          <a:lstStyle/>
          <a:p>
            <a:r>
              <a:rPr lang="en-US" dirty="0" smtClean="0">
                <a:solidFill>
                  <a:schemeClr val="bg1"/>
                </a:solidFill>
              </a:rPr>
              <a:t>Gist:</a:t>
            </a:r>
          </a:p>
          <a:p>
            <a:endParaRPr lang="en-US" dirty="0">
              <a:solidFill>
                <a:schemeClr val="bg1"/>
              </a:solidFill>
            </a:endParaRPr>
          </a:p>
          <a:p>
            <a:r>
              <a:rPr lang="en-US" dirty="0" smtClean="0">
                <a:solidFill>
                  <a:schemeClr val="bg1"/>
                </a:solidFill>
              </a:rPr>
              <a:t>It’s </a:t>
            </a:r>
            <a:r>
              <a:rPr lang="en-US" dirty="0" smtClean="0">
                <a:solidFill>
                  <a:srgbClr val="FF0000"/>
                </a:solidFill>
              </a:rPr>
              <a:t>Gist:</a:t>
            </a:r>
          </a:p>
          <a:p>
            <a:endParaRPr lang="en-US" dirty="0">
              <a:solidFill>
                <a:srgbClr val="FF0000"/>
              </a:solidFill>
            </a:endParaRPr>
          </a:p>
          <a:p>
            <a:r>
              <a:rPr lang="en-US" dirty="0" smtClean="0">
                <a:solidFill>
                  <a:srgbClr val="FF0000"/>
                </a:solidFill>
              </a:rPr>
              <a:t>Provides an overview of the issue—fairness in discipline—while also preserving learning opportunities.</a:t>
            </a:r>
          </a:p>
          <a:p>
            <a:endParaRPr lang="en-US" dirty="0">
              <a:solidFill>
                <a:srgbClr val="FF0000"/>
              </a:solidFill>
            </a:endParaRPr>
          </a:p>
          <a:p>
            <a:endParaRPr lang="en-US" dirty="0" smtClean="0">
              <a:solidFill>
                <a:srgbClr val="FF0000"/>
              </a:solidFill>
            </a:endParaRPr>
          </a:p>
          <a:p>
            <a:r>
              <a:rPr lang="en-US" dirty="0" smtClean="0">
                <a:solidFill>
                  <a:srgbClr val="FF0000"/>
                </a:solidFill>
              </a:rPr>
              <a:t> </a:t>
            </a:r>
            <a:r>
              <a:rPr lang="en-US" dirty="0" smtClean="0">
                <a:solidFill>
                  <a:schemeClr val="bg1"/>
                </a:solidFill>
              </a:rPr>
              <a:t>n overview of the issue:</a:t>
            </a:r>
          </a:p>
          <a:p>
            <a:endParaRPr lang="en-US" dirty="0">
              <a:solidFill>
                <a:schemeClr val="bg1"/>
              </a:solidFill>
            </a:endParaRPr>
          </a:p>
          <a:p>
            <a:r>
              <a:rPr lang="en-US" dirty="0" smtClean="0">
                <a:solidFill>
                  <a:schemeClr val="bg1"/>
                </a:solidFill>
              </a:rPr>
              <a:t>Discipline </a:t>
            </a:r>
            <a:r>
              <a:rPr lang="en-US" dirty="0">
                <a:solidFill>
                  <a:schemeClr val="bg1"/>
                </a:solidFill>
              </a:rPr>
              <a:t>(</a:t>
            </a:r>
            <a:r>
              <a:rPr lang="en-US" dirty="0" smtClean="0">
                <a:solidFill>
                  <a:schemeClr val="bg1"/>
                </a:solidFill>
              </a:rPr>
              <a:t>punishment) for criminal </a:t>
            </a:r>
            <a:r>
              <a:rPr lang="en-US" dirty="0">
                <a:solidFill>
                  <a:schemeClr val="bg1"/>
                </a:solidFill>
              </a:rPr>
              <a:t>acts </a:t>
            </a:r>
            <a:r>
              <a:rPr lang="en-US" dirty="0" smtClean="0">
                <a:solidFill>
                  <a:schemeClr val="bg1"/>
                </a:solidFill>
              </a:rPr>
              <a:t>and discipline for procedural </a:t>
            </a:r>
            <a:r>
              <a:rPr lang="en-US" dirty="0">
                <a:solidFill>
                  <a:schemeClr val="bg1"/>
                </a:solidFill>
              </a:rPr>
              <a:t>infractions (rule breaking</a:t>
            </a:r>
            <a:r>
              <a:rPr lang="en-US" dirty="0" smtClean="0">
                <a:solidFill>
                  <a:schemeClr val="bg1"/>
                </a:solidFill>
              </a:rPr>
              <a:t>) often looks the SAME.</a:t>
            </a:r>
          </a:p>
          <a:p>
            <a:endParaRPr lang="en-US" dirty="0">
              <a:solidFill>
                <a:schemeClr val="bg1"/>
              </a:solidFill>
            </a:endParaRPr>
          </a:p>
          <a:p>
            <a:r>
              <a:rPr lang="en-US" dirty="0" smtClean="0">
                <a:solidFill>
                  <a:schemeClr val="bg1"/>
                </a:solidFill>
              </a:rPr>
              <a:t>How do we balance fairness and the opportunity to learn?</a:t>
            </a:r>
          </a:p>
          <a:p>
            <a:endParaRPr lang="en-US" dirty="0">
              <a:solidFill>
                <a:schemeClr val="bg1"/>
              </a:solidFill>
            </a:endParaRPr>
          </a:p>
          <a:p>
            <a:r>
              <a:rPr lang="en-US" dirty="0" smtClean="0">
                <a:solidFill>
                  <a:schemeClr val="bg1"/>
                </a:solidFill>
              </a:rPr>
              <a:t>Source:  NWP</a:t>
            </a:r>
          </a:p>
          <a:p>
            <a:r>
              <a:rPr lang="en-US" dirty="0" smtClean="0">
                <a:solidFill>
                  <a:schemeClr val="bg1"/>
                </a:solidFill>
              </a:rPr>
              <a:t>(they made the test)</a:t>
            </a:r>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3337301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4187" y="0"/>
            <a:ext cx="6172200" cy="6248400"/>
          </a:xfrm>
        </p:spPr>
        <p:txBody>
          <a:bodyPr>
            <a:normAutofit fontScale="25000" lnSpcReduction="20000"/>
          </a:bodyPr>
          <a:lstStyle/>
          <a:p>
            <a:r>
              <a:rPr lang="en-US" sz="6400" b="1" dirty="0">
                <a:solidFill>
                  <a:schemeClr val="tx1"/>
                </a:solidFill>
              </a:rPr>
              <a:t>Reading </a:t>
            </a:r>
            <a:r>
              <a:rPr lang="en-US" sz="6400" b="1" dirty="0" smtClean="0">
                <a:solidFill>
                  <a:schemeClr val="tx1"/>
                </a:solidFill>
              </a:rPr>
              <a:t>2 </a:t>
            </a:r>
            <a:endParaRPr lang="en-US" sz="6400" dirty="0">
              <a:solidFill>
                <a:schemeClr val="tx1"/>
              </a:solidFill>
            </a:endParaRPr>
          </a:p>
          <a:p>
            <a:r>
              <a:rPr lang="en-US" sz="6400" b="1" dirty="0"/>
              <a:t> </a:t>
            </a:r>
            <a:endParaRPr lang="en-US" sz="6400" dirty="0"/>
          </a:p>
          <a:p>
            <a:r>
              <a:rPr lang="en-US" sz="6400" b="1" dirty="0">
                <a:solidFill>
                  <a:schemeClr val="tx1"/>
                </a:solidFill>
              </a:rPr>
              <a:t>Disruptions in Syracuse Schools Spur Debate over Discipline, Suspensions   </a:t>
            </a:r>
            <a:endParaRPr lang="en-US" sz="6400" dirty="0">
              <a:solidFill>
                <a:schemeClr val="tx1"/>
              </a:solidFill>
            </a:endParaRPr>
          </a:p>
          <a:p>
            <a:r>
              <a:rPr lang="en-US" dirty="0">
                <a:solidFill>
                  <a:schemeClr val="tx1"/>
                </a:solidFill>
              </a:rPr>
              <a:t>By </a:t>
            </a:r>
            <a:r>
              <a:rPr lang="en-US" u="sng" dirty="0">
                <a:solidFill>
                  <a:schemeClr val="tx1"/>
                </a:solidFill>
                <a:hlinkClick r:id="rId2"/>
              </a:rPr>
              <a:t>Paul </a:t>
            </a:r>
            <a:r>
              <a:rPr lang="en-US" u="sng" dirty="0" err="1">
                <a:solidFill>
                  <a:schemeClr val="tx1"/>
                </a:solidFill>
                <a:hlinkClick r:id="rId2"/>
              </a:rPr>
              <a:t>Riede</a:t>
            </a:r>
            <a:r>
              <a:rPr lang="en-US" u="sng" dirty="0">
                <a:solidFill>
                  <a:schemeClr val="tx1"/>
                </a:solidFill>
                <a:hlinkClick r:id="rId2"/>
              </a:rPr>
              <a:t> </a:t>
            </a:r>
            <a:r>
              <a:rPr lang="en-US" b="1" dirty="0">
                <a:solidFill>
                  <a:schemeClr val="tx1"/>
                </a:solidFill>
                <a:hlinkClick r:id="rId2"/>
              </a:rPr>
              <a:t> </a:t>
            </a:r>
            <a:endParaRPr lang="en-US" b="1" dirty="0" smtClean="0">
              <a:solidFill>
                <a:schemeClr val="tx1"/>
              </a:solidFill>
            </a:endParaRPr>
          </a:p>
          <a:p>
            <a:pPr algn="l"/>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r>
              <a:rPr lang="en-US" sz="3600" dirty="0">
                <a:solidFill>
                  <a:schemeClr val="tx1"/>
                </a:solidFill>
              </a:rPr>
              <a:t>Syracuse teachers say the level of disruption in their schools has ratcheted up this year, and the district has not acted forcefully enough to bring order to their hallways and classrooms. . . . Students who cause disruptions are often disciplined only lightly, if at all, and are quickly back in their classrooms.</a:t>
            </a:r>
          </a:p>
          <a:p>
            <a:pPr algn="l"/>
            <a:endParaRPr lang="en-US" sz="2800" dirty="0" smtClean="0">
              <a:solidFill>
                <a:schemeClr val="tx1"/>
              </a:solidFill>
            </a:endParaRPr>
          </a:p>
          <a:p>
            <a:pPr algn="l"/>
            <a:r>
              <a:rPr lang="en-US" sz="3600" dirty="0" smtClean="0">
                <a:solidFill>
                  <a:schemeClr val="tx1"/>
                </a:solidFill>
              </a:rPr>
              <a:t>But </a:t>
            </a:r>
            <a:r>
              <a:rPr lang="en-US" sz="3600" dirty="0">
                <a:solidFill>
                  <a:schemeClr val="tx1"/>
                </a:solidFill>
              </a:rPr>
              <a:t>. . . a recently released national study  highlights Syracuse’s relatively high – and racially skewed – suspension rates.</a:t>
            </a:r>
          </a:p>
          <a:p>
            <a:pPr algn="l"/>
            <a:r>
              <a:rPr lang="en-US" sz="3600" dirty="0">
                <a:solidFill>
                  <a:schemeClr val="tx1"/>
                </a:solidFill>
              </a:rPr>
              <a:t>Teachers say none of that seems to change what they see every day in their schools. . . . They say children at all levels are more apt to fight, talk back to teachers and be generally disrespectful, and that makes it more difficult for others to learn.</a:t>
            </a:r>
          </a:p>
          <a:p>
            <a:pPr algn="l"/>
            <a:endParaRPr lang="en-US" sz="2800" dirty="0" smtClean="0">
              <a:solidFill>
                <a:schemeClr val="tx1"/>
              </a:solidFill>
            </a:endParaRPr>
          </a:p>
          <a:p>
            <a:pPr algn="l"/>
            <a:r>
              <a:rPr lang="en-US" sz="3600" dirty="0" smtClean="0">
                <a:solidFill>
                  <a:schemeClr val="tx1"/>
                </a:solidFill>
              </a:rPr>
              <a:t>The </a:t>
            </a:r>
            <a:r>
              <a:rPr lang="en-US" sz="3600" dirty="0">
                <a:solidFill>
                  <a:schemeClr val="tx1"/>
                </a:solidFill>
              </a:rPr>
              <a:t>teachers . . . described schools where students roam the halls when they should be in class, talk back to teachers, and get into fights that can endanger other children.</a:t>
            </a:r>
          </a:p>
          <a:p>
            <a:pPr algn="l"/>
            <a:endParaRPr lang="en-US" sz="2800" dirty="0" smtClean="0">
              <a:solidFill>
                <a:schemeClr val="tx1"/>
              </a:solidFill>
            </a:endParaRPr>
          </a:p>
          <a:p>
            <a:pPr algn="l"/>
            <a:r>
              <a:rPr lang="en-US" sz="3600" dirty="0" smtClean="0">
                <a:solidFill>
                  <a:schemeClr val="tx1"/>
                </a:solidFill>
              </a:rPr>
              <a:t>Unruly </a:t>
            </a:r>
            <a:r>
              <a:rPr lang="en-US" sz="3600" dirty="0">
                <a:solidFill>
                  <a:schemeClr val="tx1"/>
                </a:solidFill>
              </a:rPr>
              <a:t>students may be removed from the classroom for a few days, but they soon return and cause further disruption, a teacher said.  “They either come back or they get moved to another building with no</a:t>
            </a:r>
            <a:r>
              <a:rPr lang="en-US" sz="3600" b="1" i="1" dirty="0">
                <a:solidFill>
                  <a:schemeClr val="tx1"/>
                </a:solidFill>
              </a:rPr>
              <a:t> consequence</a:t>
            </a:r>
            <a:r>
              <a:rPr lang="en-US" sz="3600" dirty="0">
                <a:solidFill>
                  <a:schemeClr val="tx1"/>
                </a:solidFill>
              </a:rPr>
              <a:t>.” </a:t>
            </a:r>
          </a:p>
          <a:p>
            <a:pPr algn="l"/>
            <a:endParaRPr lang="en-US" sz="2800" dirty="0" smtClean="0">
              <a:solidFill>
                <a:schemeClr val="tx1"/>
              </a:solidFill>
            </a:endParaRPr>
          </a:p>
          <a:p>
            <a:pPr algn="l"/>
            <a:r>
              <a:rPr lang="en-US" sz="3600" dirty="0" smtClean="0">
                <a:solidFill>
                  <a:schemeClr val="tx1"/>
                </a:solidFill>
              </a:rPr>
              <a:t>Parent </a:t>
            </a:r>
            <a:r>
              <a:rPr lang="en-US" sz="3600" dirty="0">
                <a:solidFill>
                  <a:schemeClr val="tx1"/>
                </a:solidFill>
              </a:rPr>
              <a:t>Mary Handley said, “There have been incidents in the hallway that compromise the safety of all the kids, but particularly the smaller kids,” she said, adding, “A 16-year-old eighth-grader is a big kid.”</a:t>
            </a:r>
          </a:p>
          <a:p>
            <a:pPr algn="l"/>
            <a:endParaRPr lang="en-US" sz="2800" dirty="0" smtClean="0">
              <a:solidFill>
                <a:schemeClr val="tx1"/>
              </a:solidFill>
            </a:endParaRPr>
          </a:p>
          <a:p>
            <a:pPr algn="l"/>
            <a:r>
              <a:rPr lang="en-US" sz="3600" dirty="0" smtClean="0">
                <a:solidFill>
                  <a:schemeClr val="tx1"/>
                </a:solidFill>
              </a:rPr>
              <a:t>Handley </a:t>
            </a:r>
            <a:r>
              <a:rPr lang="en-US" sz="3600" dirty="0">
                <a:solidFill>
                  <a:schemeClr val="tx1"/>
                </a:solidFill>
              </a:rPr>
              <a:t>and the teachers . . . said there is a pervasive feeling that district leaders want to keep discipline numbers down and that referring students for disciplinary hearings is discouraged. . . .</a:t>
            </a:r>
          </a:p>
          <a:p>
            <a:pPr algn="l"/>
            <a:endParaRPr lang="en-US" sz="2800" dirty="0" smtClean="0">
              <a:solidFill>
                <a:schemeClr val="tx1"/>
              </a:solidFill>
            </a:endParaRPr>
          </a:p>
          <a:p>
            <a:pPr algn="l"/>
            <a:r>
              <a:rPr lang="en-US" sz="3600" dirty="0" smtClean="0">
                <a:solidFill>
                  <a:schemeClr val="tx1"/>
                </a:solidFill>
              </a:rPr>
              <a:t>In </a:t>
            </a:r>
            <a:r>
              <a:rPr lang="en-US" sz="3600" dirty="0">
                <a:solidFill>
                  <a:schemeClr val="tx1"/>
                </a:solidFill>
              </a:rPr>
              <a:t>fact, Superintendent Contreras said, “I see the number of in-school suspensions and out-of-school suspensions, so I know that the principals are acting,” she said. . . . Overall, 4,210 students were suspended in 2011-12. Many were suspended more than once, for a total of 9,998 suspensions that year. </a:t>
            </a:r>
          </a:p>
          <a:p>
            <a:pPr algn="l"/>
            <a:r>
              <a:rPr lang="en-US" sz="3600" dirty="0" smtClean="0">
                <a:solidFill>
                  <a:schemeClr val="tx1"/>
                </a:solidFill>
                <a:effectLst/>
              </a:rPr>
              <a:t>  </a:t>
            </a:r>
            <a:br>
              <a:rPr lang="en-US" sz="3600" dirty="0" smtClean="0">
                <a:solidFill>
                  <a:schemeClr val="tx1"/>
                </a:solidFill>
                <a:effectLst/>
              </a:rPr>
            </a:br>
            <a:r>
              <a:rPr lang="en-US" sz="3600" dirty="0">
                <a:solidFill>
                  <a:schemeClr val="tx1"/>
                </a:solidFill>
              </a:rPr>
              <a:t>Both numbers were higher than the numbers for the year before.</a:t>
            </a:r>
          </a:p>
          <a:p>
            <a:pPr algn="l"/>
            <a:r>
              <a:rPr lang="en-US" sz="3600" dirty="0">
                <a:solidFill>
                  <a:schemeClr val="tx1"/>
                </a:solidFill>
              </a:rPr>
              <a:t>The numbers show that black and Latino students get suspended at much higher rates than white and Asian students. . . . </a:t>
            </a:r>
          </a:p>
          <a:p>
            <a:pPr algn="l"/>
            <a:endParaRPr lang="en-US" sz="2800" dirty="0" smtClean="0">
              <a:solidFill>
                <a:schemeClr val="tx1"/>
              </a:solidFill>
            </a:endParaRPr>
          </a:p>
          <a:p>
            <a:pPr algn="l"/>
            <a:r>
              <a:rPr lang="en-US" sz="3600" dirty="0" smtClean="0">
                <a:solidFill>
                  <a:schemeClr val="tx1"/>
                </a:solidFill>
              </a:rPr>
              <a:t>Why </a:t>
            </a:r>
            <a:r>
              <a:rPr lang="en-US" sz="3600" dirty="0">
                <a:solidFill>
                  <a:schemeClr val="tx1"/>
                </a:solidFill>
              </a:rPr>
              <a:t>the disruptions?</a:t>
            </a:r>
          </a:p>
          <a:p>
            <a:pPr algn="l"/>
            <a:r>
              <a:rPr lang="en-US" sz="3600" dirty="0">
                <a:solidFill>
                  <a:schemeClr val="tx1"/>
                </a:solidFill>
              </a:rPr>
              <a:t>Although Contreras said she has no data to conclude that discipline problems have increased to the extent teachers say, she . . . has been hearing about slow responses by building administrators to discipline referrals. . . . Principals have told her that there are more disruptions in math classes this year. . . . Class sizes are larger.  . . . .</a:t>
            </a:r>
          </a:p>
          <a:p>
            <a:pPr algn="l"/>
            <a:r>
              <a:rPr lang="en-US" sz="3600" dirty="0">
                <a:solidFill>
                  <a:schemeClr val="tx1"/>
                </a:solidFill>
              </a:rPr>
              <a:t>Teachers offer another explanation: Students are seeing that there are few </a:t>
            </a:r>
            <a:r>
              <a:rPr lang="en-US" sz="3600" i="1" dirty="0">
                <a:solidFill>
                  <a:schemeClr val="tx1"/>
                </a:solidFill>
              </a:rPr>
              <a:t>consequences</a:t>
            </a:r>
            <a:r>
              <a:rPr lang="en-US" sz="3600" dirty="0">
                <a:solidFill>
                  <a:schemeClr val="tx1"/>
                </a:solidFill>
              </a:rPr>
              <a:t> to their disrespectful behavior, so they feel free to continue it. Some teachers say they have become so frustrated  . . . that they rarely refer children to the office anymore.</a:t>
            </a:r>
          </a:p>
          <a:p>
            <a:pPr algn="l"/>
            <a:endParaRPr lang="en-US" sz="2800" dirty="0" smtClean="0">
              <a:solidFill>
                <a:schemeClr val="tx1"/>
              </a:solidFill>
            </a:endParaRPr>
          </a:p>
          <a:p>
            <a:pPr algn="l"/>
            <a:r>
              <a:rPr lang="en-US" sz="3600" dirty="0" smtClean="0">
                <a:solidFill>
                  <a:schemeClr val="tx1"/>
                </a:solidFill>
              </a:rPr>
              <a:t>Alternatives </a:t>
            </a:r>
            <a:r>
              <a:rPr lang="en-US" sz="3600" dirty="0">
                <a:solidFill>
                  <a:schemeClr val="tx1"/>
                </a:solidFill>
              </a:rPr>
              <a:t>needed</a:t>
            </a:r>
          </a:p>
          <a:p>
            <a:pPr algn="l"/>
            <a:r>
              <a:rPr lang="en-US" sz="3600" dirty="0">
                <a:solidFill>
                  <a:schemeClr val="tx1"/>
                </a:solidFill>
              </a:rPr>
              <a:t>Contreras said her committee recommended seeking an external evaluation of the district’s discipline procedures. . . . Kevin Ahern, President of the Syracuse Teachers Association, agrees that suspension is not the best solution. But neither, he says, is allowing chronically disruptive students to stay in classrooms where other children are trying to learn.</a:t>
            </a:r>
          </a:p>
          <a:p>
            <a:pPr algn="l"/>
            <a:r>
              <a:rPr lang="en-US" sz="3600" dirty="0">
                <a:solidFill>
                  <a:schemeClr val="tx1"/>
                </a:solidFill>
              </a:rPr>
              <a:t>“We’ve got to have alternative programs for the kids,” he said. . . .</a:t>
            </a:r>
          </a:p>
          <a:p>
            <a:pPr algn="l"/>
            <a:r>
              <a:rPr lang="en-US" sz="3600" dirty="0">
                <a:solidFill>
                  <a:schemeClr val="tx1"/>
                </a:solidFill>
              </a:rPr>
              <a:t>Handley, the parent, agrees – to a point.</a:t>
            </a:r>
          </a:p>
          <a:p>
            <a:pPr algn="l"/>
            <a:r>
              <a:rPr lang="en-US" sz="3600" dirty="0">
                <a:solidFill>
                  <a:schemeClr val="tx1"/>
                </a:solidFill>
              </a:rPr>
              <a:t>“It is true that suspension doesn’t help, because it’s just sending a kid home for a few days,” she said. “But what it does help is it gives the building at least some relief for a few days to put together a plan of how to deal with this.”</a:t>
            </a:r>
          </a:p>
          <a:p>
            <a:pPr algn="l"/>
            <a:endParaRPr lang="en-US" sz="2800" b="1" i="1" dirty="0" smtClean="0">
              <a:solidFill>
                <a:schemeClr val="tx1"/>
              </a:solidFill>
            </a:endParaRPr>
          </a:p>
          <a:p>
            <a:pPr algn="l"/>
            <a:r>
              <a:rPr lang="en-US" sz="3600" b="1" i="1" dirty="0" smtClean="0">
                <a:solidFill>
                  <a:schemeClr val="tx1"/>
                </a:solidFill>
              </a:rPr>
              <a:t>Source</a:t>
            </a:r>
            <a:r>
              <a:rPr lang="en-US" sz="3600" b="1" i="1" dirty="0">
                <a:solidFill>
                  <a:schemeClr val="tx1"/>
                </a:solidFill>
              </a:rPr>
              <a:t>:</a:t>
            </a:r>
            <a:r>
              <a:rPr lang="en-US" sz="3600" dirty="0">
                <a:solidFill>
                  <a:schemeClr val="tx1"/>
                </a:solidFill>
              </a:rPr>
              <a:t> </a:t>
            </a:r>
            <a:r>
              <a:rPr lang="en-US" sz="3600" dirty="0" err="1">
                <a:solidFill>
                  <a:schemeClr val="tx1"/>
                </a:solidFill>
              </a:rPr>
              <a:t>Riede</a:t>
            </a:r>
            <a:r>
              <a:rPr lang="en-US" sz="3600" dirty="0">
                <a:solidFill>
                  <a:schemeClr val="tx1"/>
                </a:solidFill>
              </a:rPr>
              <a:t>, Paul. “Disruptions in Syracuse Schools Spur Debate over Discipline, Suspensions.” </a:t>
            </a:r>
            <a:r>
              <a:rPr lang="en-US" sz="3600" i="1" dirty="0">
                <a:solidFill>
                  <a:schemeClr val="tx1"/>
                </a:solidFill>
              </a:rPr>
              <a:t>The Post-Standard</a:t>
            </a:r>
            <a:r>
              <a:rPr lang="en-US" sz="3600" dirty="0">
                <a:solidFill>
                  <a:schemeClr val="tx1"/>
                </a:solidFill>
              </a:rPr>
              <a:t>., Syracuse.com , 9 May 2013</a:t>
            </a:r>
            <a:r>
              <a:rPr lang="en-US" sz="3600" dirty="0" smtClean="0">
                <a:solidFill>
                  <a:schemeClr val="tx1"/>
                </a:solidFill>
              </a:rPr>
              <a:t>.  updated  </a:t>
            </a:r>
            <a:r>
              <a:rPr lang="en-US" sz="3600" dirty="0">
                <a:solidFill>
                  <a:schemeClr val="tx1"/>
                </a:solidFill>
              </a:rPr>
              <a:t>9 January 2014. Web. 15 March 2014. </a:t>
            </a:r>
            <a:r>
              <a:rPr lang="en-US" sz="3600" b="1" dirty="0">
                <a:solidFill>
                  <a:schemeClr val="tx1"/>
                </a:solidFill>
              </a:rPr>
              <a:t> </a:t>
            </a:r>
            <a:endParaRPr lang="en-US" sz="3600" dirty="0">
              <a:solidFill>
                <a:schemeClr val="tx1"/>
              </a:solidFill>
            </a:endParaRPr>
          </a:p>
          <a:p>
            <a:pPr algn="l"/>
            <a:r>
              <a:rPr lang="en-US" sz="3600" b="1" dirty="0">
                <a:solidFill>
                  <a:schemeClr val="tx1"/>
                </a:solidFill>
              </a:rPr>
              <a:t> </a:t>
            </a:r>
            <a:endParaRPr lang="en-US" sz="3600" dirty="0">
              <a:solidFill>
                <a:schemeClr val="tx1"/>
              </a:solidFill>
            </a:endParaRPr>
          </a:p>
          <a:p>
            <a:r>
              <a:rPr lang="en-US" b="1" i="1" dirty="0">
                <a:solidFill>
                  <a:schemeClr val="tx1"/>
                </a:solidFill>
              </a:rPr>
              <a:t>About the author: </a:t>
            </a:r>
            <a:r>
              <a:rPr lang="en-US" dirty="0">
                <a:solidFill>
                  <a:schemeClr val="tx1"/>
                </a:solidFill>
              </a:rPr>
              <a:t>Paul </a:t>
            </a:r>
            <a:r>
              <a:rPr lang="en-US" dirty="0" err="1">
                <a:solidFill>
                  <a:schemeClr val="tx1"/>
                </a:solidFill>
              </a:rPr>
              <a:t>Riede</a:t>
            </a:r>
            <a:r>
              <a:rPr lang="en-US" dirty="0">
                <a:solidFill>
                  <a:schemeClr val="tx1"/>
                </a:solidFill>
              </a:rPr>
              <a:t> is a reporter for the Syracuse Post.</a:t>
            </a:r>
          </a:p>
          <a:p>
            <a:r>
              <a:rPr lang="en-US" dirty="0">
                <a:solidFill>
                  <a:schemeClr val="tx1"/>
                </a:solidFill>
              </a:rPr>
              <a:t> </a:t>
            </a:r>
          </a:p>
          <a:p>
            <a:endParaRPr lang="en-US" dirty="0">
              <a:solidFill>
                <a:schemeClr val="tx1"/>
              </a:solidFill>
            </a:endParaRPr>
          </a:p>
        </p:txBody>
      </p:sp>
      <p:cxnSp>
        <p:nvCxnSpPr>
          <p:cNvPr id="7" name="Straight Connector 6"/>
          <p:cNvCxnSpPr/>
          <p:nvPr/>
        </p:nvCxnSpPr>
        <p:spPr>
          <a:xfrm>
            <a:off x="6400800" y="5334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629400" y="457200"/>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0"/>
          <p:cNvSpPr/>
          <p:nvPr/>
        </p:nvSpPr>
        <p:spPr>
          <a:xfrm rot="20074053">
            <a:off x="3319508" y="2255641"/>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0975696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4187" y="0"/>
            <a:ext cx="6172200" cy="6248400"/>
          </a:xfrm>
        </p:spPr>
        <p:txBody>
          <a:bodyPr>
            <a:normAutofit fontScale="25000" lnSpcReduction="20000"/>
          </a:bodyPr>
          <a:lstStyle/>
          <a:p>
            <a:r>
              <a:rPr lang="en-US" sz="6400" b="1" dirty="0">
                <a:solidFill>
                  <a:schemeClr val="tx1"/>
                </a:solidFill>
              </a:rPr>
              <a:t>Reading </a:t>
            </a:r>
            <a:r>
              <a:rPr lang="en-US" sz="6400" b="1" dirty="0" smtClean="0">
                <a:solidFill>
                  <a:schemeClr val="tx1"/>
                </a:solidFill>
              </a:rPr>
              <a:t>2 </a:t>
            </a:r>
            <a:endParaRPr lang="en-US" sz="6400" dirty="0">
              <a:solidFill>
                <a:schemeClr val="tx1"/>
              </a:solidFill>
            </a:endParaRPr>
          </a:p>
          <a:p>
            <a:r>
              <a:rPr lang="en-US" sz="6400" b="1" dirty="0"/>
              <a:t> </a:t>
            </a:r>
            <a:endParaRPr lang="en-US" sz="6400" dirty="0"/>
          </a:p>
          <a:p>
            <a:r>
              <a:rPr lang="en-US" sz="6400" b="1" dirty="0">
                <a:solidFill>
                  <a:schemeClr val="tx1"/>
                </a:solidFill>
              </a:rPr>
              <a:t>Disruptions in Syracuse Schools Spur Debate over Discipline, Suspensions   </a:t>
            </a:r>
            <a:endParaRPr lang="en-US" sz="6400" dirty="0">
              <a:solidFill>
                <a:schemeClr val="tx1"/>
              </a:solidFill>
            </a:endParaRPr>
          </a:p>
          <a:p>
            <a:r>
              <a:rPr lang="en-US" dirty="0">
                <a:solidFill>
                  <a:schemeClr val="tx1"/>
                </a:solidFill>
              </a:rPr>
              <a:t>By </a:t>
            </a:r>
            <a:r>
              <a:rPr lang="en-US" u="sng" dirty="0">
                <a:solidFill>
                  <a:schemeClr val="tx1"/>
                </a:solidFill>
                <a:hlinkClick r:id="rId2"/>
              </a:rPr>
              <a:t>Paul </a:t>
            </a:r>
            <a:r>
              <a:rPr lang="en-US" u="sng" dirty="0" err="1">
                <a:solidFill>
                  <a:schemeClr val="tx1"/>
                </a:solidFill>
                <a:hlinkClick r:id="rId2"/>
              </a:rPr>
              <a:t>Riede</a:t>
            </a:r>
            <a:r>
              <a:rPr lang="en-US" u="sng" dirty="0">
                <a:solidFill>
                  <a:schemeClr val="tx1"/>
                </a:solidFill>
                <a:hlinkClick r:id="rId2"/>
              </a:rPr>
              <a:t> </a:t>
            </a:r>
            <a:r>
              <a:rPr lang="en-US" b="1" dirty="0">
                <a:solidFill>
                  <a:schemeClr val="tx1"/>
                </a:solidFill>
                <a:hlinkClick r:id="rId2"/>
              </a:rPr>
              <a:t> </a:t>
            </a:r>
            <a:endParaRPr lang="en-US" b="1" dirty="0" smtClean="0">
              <a:solidFill>
                <a:schemeClr val="tx1"/>
              </a:solidFill>
            </a:endParaRPr>
          </a:p>
          <a:p>
            <a:pPr algn="l"/>
            <a:r>
              <a:rPr lang="en-US" dirty="0">
                <a:solidFill>
                  <a:schemeClr val="tx1"/>
                </a:solidFill>
              </a:rPr>
              <a:t/>
            </a:r>
            <a:br>
              <a:rPr lang="en-US" dirty="0">
                <a:solidFill>
                  <a:schemeClr val="tx1"/>
                </a:solidFill>
              </a:rPr>
            </a:br>
            <a:r>
              <a:rPr lang="en-US" dirty="0">
                <a:solidFill>
                  <a:schemeClr val="tx1"/>
                </a:solidFill>
              </a:rPr>
              <a:t/>
            </a:r>
            <a:br>
              <a:rPr lang="en-US" dirty="0">
                <a:solidFill>
                  <a:schemeClr val="tx1"/>
                </a:solidFill>
              </a:rPr>
            </a:br>
            <a:r>
              <a:rPr lang="en-US" sz="3600" dirty="0">
                <a:solidFill>
                  <a:schemeClr val="tx1"/>
                </a:solidFill>
              </a:rPr>
              <a:t>Syracuse teachers say the level of disruption in their schools has ratcheted up this year, and the district has not acted forcefully enough to bring order to their hallways and classrooms. . . . Students who cause disruptions are often disciplined only lightly, if at all, and are quickly back in their classrooms.</a:t>
            </a:r>
          </a:p>
          <a:p>
            <a:pPr algn="l"/>
            <a:endParaRPr lang="en-US" sz="2800" dirty="0" smtClean="0">
              <a:solidFill>
                <a:schemeClr val="tx1"/>
              </a:solidFill>
            </a:endParaRPr>
          </a:p>
          <a:p>
            <a:pPr algn="l"/>
            <a:r>
              <a:rPr lang="en-US" sz="3600" dirty="0" smtClean="0">
                <a:solidFill>
                  <a:schemeClr val="tx1"/>
                </a:solidFill>
              </a:rPr>
              <a:t>But </a:t>
            </a:r>
            <a:r>
              <a:rPr lang="en-US" sz="3600" dirty="0">
                <a:solidFill>
                  <a:schemeClr val="tx1"/>
                </a:solidFill>
              </a:rPr>
              <a:t>. . . a recently released </a:t>
            </a:r>
            <a:r>
              <a:rPr lang="en-US" sz="3600" u="sng" dirty="0">
                <a:solidFill>
                  <a:schemeClr val="tx1"/>
                </a:solidFill>
                <a:hlinkClick r:id="rId3"/>
              </a:rPr>
              <a:t>national study</a:t>
            </a:r>
            <a:r>
              <a:rPr lang="en-US" sz="3600" dirty="0">
                <a:solidFill>
                  <a:schemeClr val="tx1"/>
                </a:solidFill>
              </a:rPr>
              <a:t>  highlights Syracuse’s relatively high – and racially skewed – suspension rates.</a:t>
            </a:r>
          </a:p>
          <a:p>
            <a:pPr algn="l"/>
            <a:r>
              <a:rPr lang="en-US" sz="3600" dirty="0">
                <a:solidFill>
                  <a:schemeClr val="tx1"/>
                </a:solidFill>
              </a:rPr>
              <a:t>Teachers say none of that seems to change what they see every day in their schools. . . . They say children at all levels are more apt to fight, talk back to teachers and be generally disrespectful, and that makes it more difficult for others to learn.</a:t>
            </a:r>
          </a:p>
          <a:p>
            <a:pPr algn="l"/>
            <a:endParaRPr lang="en-US" sz="2800" dirty="0" smtClean="0">
              <a:solidFill>
                <a:schemeClr val="tx1"/>
              </a:solidFill>
            </a:endParaRPr>
          </a:p>
          <a:p>
            <a:pPr algn="l"/>
            <a:r>
              <a:rPr lang="en-US" sz="3600" dirty="0" smtClean="0">
                <a:solidFill>
                  <a:schemeClr val="tx1"/>
                </a:solidFill>
              </a:rPr>
              <a:t>The </a:t>
            </a:r>
            <a:r>
              <a:rPr lang="en-US" sz="3600" dirty="0">
                <a:solidFill>
                  <a:schemeClr val="tx1"/>
                </a:solidFill>
              </a:rPr>
              <a:t>teachers . . . described schools where students roam the halls when they should be in class, talk back to teachers, and get into fights that can endanger other children.</a:t>
            </a:r>
          </a:p>
          <a:p>
            <a:pPr algn="l"/>
            <a:endParaRPr lang="en-US" sz="2800" dirty="0" smtClean="0">
              <a:solidFill>
                <a:schemeClr val="tx1"/>
              </a:solidFill>
            </a:endParaRPr>
          </a:p>
          <a:p>
            <a:pPr algn="l"/>
            <a:r>
              <a:rPr lang="en-US" sz="3600" dirty="0" smtClean="0">
                <a:solidFill>
                  <a:schemeClr val="tx1"/>
                </a:solidFill>
              </a:rPr>
              <a:t>Unruly </a:t>
            </a:r>
            <a:r>
              <a:rPr lang="en-US" sz="3600" dirty="0">
                <a:solidFill>
                  <a:schemeClr val="tx1"/>
                </a:solidFill>
              </a:rPr>
              <a:t>students may be removed from the classroom for a few days, but they soon return and cause further disruption, a teacher said.  “They either come back or they get moved to another building with no</a:t>
            </a:r>
            <a:r>
              <a:rPr lang="en-US" sz="3600" b="1" i="1" dirty="0">
                <a:solidFill>
                  <a:schemeClr val="tx1"/>
                </a:solidFill>
              </a:rPr>
              <a:t> consequence</a:t>
            </a:r>
            <a:r>
              <a:rPr lang="en-US" sz="3600" dirty="0">
                <a:solidFill>
                  <a:schemeClr val="tx1"/>
                </a:solidFill>
              </a:rPr>
              <a:t>.” </a:t>
            </a:r>
          </a:p>
          <a:p>
            <a:pPr algn="l"/>
            <a:endParaRPr lang="en-US" sz="2800" dirty="0" smtClean="0">
              <a:solidFill>
                <a:schemeClr val="tx1"/>
              </a:solidFill>
            </a:endParaRPr>
          </a:p>
          <a:p>
            <a:pPr algn="l"/>
            <a:r>
              <a:rPr lang="en-US" sz="3600" dirty="0" smtClean="0">
                <a:solidFill>
                  <a:schemeClr val="tx1"/>
                </a:solidFill>
              </a:rPr>
              <a:t>Parent </a:t>
            </a:r>
            <a:r>
              <a:rPr lang="en-US" sz="3600" dirty="0">
                <a:solidFill>
                  <a:schemeClr val="tx1"/>
                </a:solidFill>
              </a:rPr>
              <a:t>Mary Handley said, “There have been incidents in the hallway that </a:t>
            </a:r>
            <a:r>
              <a:rPr lang="en-US" sz="3600" b="1" dirty="0">
                <a:solidFill>
                  <a:srgbClr val="FF0000"/>
                </a:solidFill>
              </a:rPr>
              <a:t>compromise the safety of all the kids</a:t>
            </a:r>
            <a:r>
              <a:rPr lang="en-US" sz="3600" b="1" dirty="0">
                <a:solidFill>
                  <a:schemeClr val="bg1"/>
                </a:solidFill>
              </a:rPr>
              <a:t>, but </a:t>
            </a:r>
            <a:r>
              <a:rPr lang="en-US" sz="3600" dirty="0">
                <a:solidFill>
                  <a:schemeClr val="tx1"/>
                </a:solidFill>
              </a:rPr>
              <a:t>particularly the smaller kids,” she said, adding, “A 16-year-old eighth-grader is a big kid.”</a:t>
            </a:r>
          </a:p>
          <a:p>
            <a:pPr algn="l"/>
            <a:endParaRPr lang="en-US" sz="2800" dirty="0" smtClean="0">
              <a:solidFill>
                <a:schemeClr val="tx1"/>
              </a:solidFill>
            </a:endParaRPr>
          </a:p>
          <a:p>
            <a:pPr algn="l"/>
            <a:r>
              <a:rPr lang="en-US" sz="3600" dirty="0" smtClean="0">
                <a:solidFill>
                  <a:schemeClr val="tx1"/>
                </a:solidFill>
              </a:rPr>
              <a:t>Handley </a:t>
            </a:r>
            <a:r>
              <a:rPr lang="en-US" sz="3600" dirty="0">
                <a:solidFill>
                  <a:schemeClr val="tx1"/>
                </a:solidFill>
              </a:rPr>
              <a:t>and the teachers . . . said there is a pervasive feeling that district leaders want to keep discipline numbers down and that referring students for disciplinary hearings is discouraged. . . .</a:t>
            </a:r>
          </a:p>
          <a:p>
            <a:pPr algn="l"/>
            <a:endParaRPr lang="en-US" sz="2800" dirty="0" smtClean="0">
              <a:solidFill>
                <a:schemeClr val="tx1"/>
              </a:solidFill>
            </a:endParaRPr>
          </a:p>
          <a:p>
            <a:pPr algn="l"/>
            <a:r>
              <a:rPr lang="en-US" sz="3600" dirty="0" smtClean="0">
                <a:solidFill>
                  <a:schemeClr val="tx1"/>
                </a:solidFill>
              </a:rPr>
              <a:t>In </a:t>
            </a:r>
            <a:r>
              <a:rPr lang="en-US" sz="3600" dirty="0">
                <a:solidFill>
                  <a:schemeClr val="tx1"/>
                </a:solidFill>
              </a:rPr>
              <a:t>fact, Superintendent Contreras said, “I see the number of in-school suspensions and out-of-school suspensions, so I know that the principals are acting,” she said. . . . Overall, 4,210 students were suspended in 2011-12. Many were suspended more than once, for a total of 9,998 suspensions that year. </a:t>
            </a:r>
          </a:p>
          <a:p>
            <a:pPr algn="l"/>
            <a:r>
              <a:rPr lang="en-US" sz="3600" dirty="0" smtClean="0">
                <a:solidFill>
                  <a:schemeClr val="tx1"/>
                </a:solidFill>
                <a:effectLst/>
              </a:rPr>
              <a:t>  </a:t>
            </a:r>
            <a:br>
              <a:rPr lang="en-US" sz="3600" dirty="0" smtClean="0">
                <a:solidFill>
                  <a:schemeClr val="tx1"/>
                </a:solidFill>
                <a:effectLst/>
              </a:rPr>
            </a:br>
            <a:r>
              <a:rPr lang="en-US" sz="3600" dirty="0">
                <a:solidFill>
                  <a:schemeClr val="tx1"/>
                </a:solidFill>
              </a:rPr>
              <a:t>Both numbers were higher than the numbers for the year before.</a:t>
            </a:r>
          </a:p>
          <a:p>
            <a:pPr algn="l"/>
            <a:r>
              <a:rPr lang="en-US" sz="3600" dirty="0">
                <a:solidFill>
                  <a:schemeClr val="tx1"/>
                </a:solidFill>
              </a:rPr>
              <a:t>The numbers show that black and Latino students get suspended at much higher rates than white and Asian students. . . . </a:t>
            </a:r>
          </a:p>
          <a:p>
            <a:pPr algn="l"/>
            <a:endParaRPr lang="en-US" sz="2800" b="1" dirty="0" smtClean="0">
              <a:solidFill>
                <a:schemeClr val="tx1"/>
              </a:solidFill>
            </a:endParaRPr>
          </a:p>
          <a:p>
            <a:pPr algn="l"/>
            <a:r>
              <a:rPr lang="en-US" sz="3600" b="1" dirty="0" smtClean="0">
                <a:solidFill>
                  <a:schemeClr val="tx1"/>
                </a:solidFill>
              </a:rPr>
              <a:t>Why </a:t>
            </a:r>
            <a:r>
              <a:rPr lang="en-US" sz="3600" b="1" dirty="0">
                <a:solidFill>
                  <a:schemeClr val="tx1"/>
                </a:solidFill>
              </a:rPr>
              <a:t>the disruptions?</a:t>
            </a:r>
            <a:endParaRPr lang="en-US" sz="3600" dirty="0">
              <a:solidFill>
                <a:schemeClr val="tx1"/>
              </a:solidFill>
            </a:endParaRPr>
          </a:p>
          <a:p>
            <a:pPr algn="l"/>
            <a:r>
              <a:rPr lang="en-US" sz="3600" dirty="0">
                <a:solidFill>
                  <a:schemeClr val="tx1"/>
                </a:solidFill>
              </a:rPr>
              <a:t>Although Contreras said she has no data to conclude that discipline problems have increased to the extent teachers say, she . . . has been hearing about slow responses by building administrators to discipline referrals. . . . Principals have told her that there are more disruptions in math classes this year. . . . Class sizes are larger.  . . . .</a:t>
            </a:r>
          </a:p>
          <a:p>
            <a:pPr algn="l"/>
            <a:r>
              <a:rPr lang="en-US" sz="3600" dirty="0">
                <a:solidFill>
                  <a:schemeClr val="tx1"/>
                </a:solidFill>
              </a:rPr>
              <a:t>Teachers offer another explanation: </a:t>
            </a:r>
            <a:r>
              <a:rPr lang="en-US" sz="3600" b="1" dirty="0">
                <a:solidFill>
                  <a:srgbClr val="FF0000"/>
                </a:solidFill>
              </a:rPr>
              <a:t>Students are seeing that there are few </a:t>
            </a:r>
            <a:r>
              <a:rPr lang="en-US" sz="3600" b="1" i="1" dirty="0">
                <a:solidFill>
                  <a:srgbClr val="FF0000"/>
                </a:solidFill>
              </a:rPr>
              <a:t>consequences</a:t>
            </a:r>
            <a:r>
              <a:rPr lang="en-US" sz="3600" b="1" dirty="0">
                <a:solidFill>
                  <a:srgbClr val="FF0000"/>
                </a:solidFill>
              </a:rPr>
              <a:t> to their disrespectful behavior, so they feel free to continue it. Some teachers say they have become so frustrated  . . . that they rarely refer children to the office anymore.</a:t>
            </a:r>
          </a:p>
          <a:p>
            <a:pPr algn="l"/>
            <a:endParaRPr lang="en-US" sz="2800" b="1" dirty="0" smtClean="0">
              <a:solidFill>
                <a:schemeClr val="tx1"/>
              </a:solidFill>
            </a:endParaRPr>
          </a:p>
          <a:p>
            <a:pPr algn="l"/>
            <a:r>
              <a:rPr lang="en-US" sz="3600" b="1" dirty="0" smtClean="0">
                <a:solidFill>
                  <a:schemeClr val="tx1"/>
                </a:solidFill>
              </a:rPr>
              <a:t>Alternatives </a:t>
            </a:r>
            <a:r>
              <a:rPr lang="en-US" sz="3600" b="1" dirty="0">
                <a:solidFill>
                  <a:schemeClr val="tx1"/>
                </a:solidFill>
              </a:rPr>
              <a:t>needed</a:t>
            </a:r>
            <a:endParaRPr lang="en-US" sz="3600" dirty="0">
              <a:solidFill>
                <a:schemeClr val="tx1"/>
              </a:solidFill>
            </a:endParaRPr>
          </a:p>
          <a:p>
            <a:pPr algn="l"/>
            <a:r>
              <a:rPr lang="en-US" sz="3600" dirty="0">
                <a:solidFill>
                  <a:schemeClr val="tx1"/>
                </a:solidFill>
              </a:rPr>
              <a:t>Contreras said her committee recommended seeking an external evaluation of the district’s discipline procedures. . . . Kevin Ahern, </a:t>
            </a:r>
            <a:r>
              <a:rPr lang="en-US" sz="3600" b="1" dirty="0">
                <a:solidFill>
                  <a:srgbClr val="FF0000"/>
                </a:solidFill>
              </a:rPr>
              <a:t>President of the Syracuse Teachers Association, agrees that suspension is not the best solution. But neither, he says, is allowing chronically disruptive students to stay in classrooms where other children are trying to learn.</a:t>
            </a:r>
          </a:p>
          <a:p>
            <a:pPr algn="l"/>
            <a:r>
              <a:rPr lang="en-US" sz="3600" b="1" dirty="0">
                <a:solidFill>
                  <a:srgbClr val="FF0000"/>
                </a:solidFill>
              </a:rPr>
              <a:t>“We’ve got to have alternative programs for the kids,” he said. . . .</a:t>
            </a:r>
          </a:p>
          <a:p>
            <a:pPr algn="l"/>
            <a:r>
              <a:rPr lang="en-US" sz="3600" dirty="0">
                <a:solidFill>
                  <a:schemeClr val="tx1"/>
                </a:solidFill>
              </a:rPr>
              <a:t>Handley, the parent, agrees – to a point.</a:t>
            </a:r>
          </a:p>
          <a:p>
            <a:pPr algn="l"/>
            <a:r>
              <a:rPr lang="en-US" sz="3600" dirty="0">
                <a:solidFill>
                  <a:schemeClr val="tx1"/>
                </a:solidFill>
              </a:rPr>
              <a:t>“It is true that suspension doesn’t help, because it’s just sending a kid home for a few days,” she said. “But what it does help is it gives the building at least some relief for a few days to put together a plan of how to deal with this.”</a:t>
            </a:r>
          </a:p>
          <a:p>
            <a:pPr algn="l"/>
            <a:endParaRPr lang="en-US" sz="2800" b="1" i="1" dirty="0" smtClean="0">
              <a:solidFill>
                <a:schemeClr val="tx1"/>
              </a:solidFill>
            </a:endParaRPr>
          </a:p>
          <a:p>
            <a:pPr algn="l"/>
            <a:r>
              <a:rPr lang="en-US" sz="3600" b="1" i="1" dirty="0" smtClean="0">
                <a:solidFill>
                  <a:schemeClr val="tx1"/>
                </a:solidFill>
              </a:rPr>
              <a:t>Source</a:t>
            </a:r>
            <a:r>
              <a:rPr lang="en-US" sz="3600" b="1" i="1" dirty="0">
                <a:solidFill>
                  <a:schemeClr val="tx1"/>
                </a:solidFill>
              </a:rPr>
              <a:t>:</a:t>
            </a:r>
            <a:r>
              <a:rPr lang="en-US" sz="3600" dirty="0">
                <a:solidFill>
                  <a:schemeClr val="tx1"/>
                </a:solidFill>
              </a:rPr>
              <a:t> </a:t>
            </a:r>
            <a:r>
              <a:rPr lang="en-US" sz="3600" dirty="0" err="1">
                <a:solidFill>
                  <a:schemeClr val="tx1"/>
                </a:solidFill>
              </a:rPr>
              <a:t>Riede</a:t>
            </a:r>
            <a:r>
              <a:rPr lang="en-US" sz="3600" dirty="0">
                <a:solidFill>
                  <a:schemeClr val="tx1"/>
                </a:solidFill>
              </a:rPr>
              <a:t>, Paul. “Disruptions in Syracuse Schools Spur Debate over Discipline, Suspensions.” </a:t>
            </a:r>
            <a:r>
              <a:rPr lang="en-US" sz="3600" i="1" dirty="0">
                <a:solidFill>
                  <a:schemeClr val="tx1"/>
                </a:solidFill>
              </a:rPr>
              <a:t>The Post-Standard</a:t>
            </a:r>
            <a:r>
              <a:rPr lang="en-US" sz="3600" dirty="0">
                <a:solidFill>
                  <a:schemeClr val="tx1"/>
                </a:solidFill>
              </a:rPr>
              <a:t>., Syracuse.com , 9 May 2013</a:t>
            </a:r>
            <a:r>
              <a:rPr lang="en-US" sz="3600" dirty="0" smtClean="0">
                <a:solidFill>
                  <a:schemeClr val="tx1"/>
                </a:solidFill>
              </a:rPr>
              <a:t>.  updated  </a:t>
            </a:r>
            <a:r>
              <a:rPr lang="en-US" sz="3600" dirty="0">
                <a:solidFill>
                  <a:schemeClr val="tx1"/>
                </a:solidFill>
              </a:rPr>
              <a:t>9 January 2014. Web. 15 March 2014. </a:t>
            </a:r>
            <a:r>
              <a:rPr lang="en-US" sz="3600" b="1" dirty="0">
                <a:solidFill>
                  <a:schemeClr val="tx1"/>
                </a:solidFill>
              </a:rPr>
              <a:t> </a:t>
            </a:r>
            <a:endParaRPr lang="en-US" sz="3600" dirty="0">
              <a:solidFill>
                <a:schemeClr val="tx1"/>
              </a:solidFill>
            </a:endParaRPr>
          </a:p>
          <a:p>
            <a:pPr algn="l"/>
            <a:r>
              <a:rPr lang="en-US" sz="3600" b="1" dirty="0">
                <a:solidFill>
                  <a:schemeClr val="tx1"/>
                </a:solidFill>
              </a:rPr>
              <a:t> </a:t>
            </a:r>
            <a:endParaRPr lang="en-US" sz="3600" dirty="0">
              <a:solidFill>
                <a:schemeClr val="tx1"/>
              </a:solidFill>
            </a:endParaRPr>
          </a:p>
          <a:p>
            <a:r>
              <a:rPr lang="en-US" b="1" i="1" dirty="0">
                <a:solidFill>
                  <a:schemeClr val="tx1"/>
                </a:solidFill>
              </a:rPr>
              <a:t>About the author: </a:t>
            </a:r>
            <a:r>
              <a:rPr lang="en-US" dirty="0">
                <a:solidFill>
                  <a:schemeClr val="tx1"/>
                </a:solidFill>
              </a:rPr>
              <a:t>Paul </a:t>
            </a:r>
            <a:r>
              <a:rPr lang="en-US" dirty="0" err="1">
                <a:solidFill>
                  <a:schemeClr val="tx1"/>
                </a:solidFill>
              </a:rPr>
              <a:t>Riede</a:t>
            </a:r>
            <a:r>
              <a:rPr lang="en-US" dirty="0">
                <a:solidFill>
                  <a:schemeClr val="tx1"/>
                </a:solidFill>
              </a:rPr>
              <a:t> is a reporter for the Syracuse Post.</a:t>
            </a:r>
          </a:p>
          <a:p>
            <a:r>
              <a:rPr lang="en-US" dirty="0">
                <a:solidFill>
                  <a:schemeClr val="tx1"/>
                </a:solidFill>
              </a:rPr>
              <a:t> </a:t>
            </a:r>
          </a:p>
          <a:p>
            <a:endParaRPr lang="en-US" dirty="0">
              <a:solidFill>
                <a:schemeClr val="tx1"/>
              </a:solidFill>
            </a:endParaRPr>
          </a:p>
        </p:txBody>
      </p:sp>
      <p:cxnSp>
        <p:nvCxnSpPr>
          <p:cNvPr id="7" name="Straight Connector 6"/>
          <p:cNvCxnSpPr/>
          <p:nvPr/>
        </p:nvCxnSpPr>
        <p:spPr>
          <a:xfrm>
            <a:off x="6400800" y="5334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629400" y="457200"/>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Box 8"/>
          <p:cNvSpPr txBox="1"/>
          <p:nvPr/>
        </p:nvSpPr>
        <p:spPr>
          <a:xfrm>
            <a:off x="6705600" y="1447800"/>
            <a:ext cx="2209800" cy="4247317"/>
          </a:xfrm>
          <a:prstGeom prst="rect">
            <a:avLst/>
          </a:prstGeom>
          <a:noFill/>
        </p:spPr>
        <p:txBody>
          <a:bodyPr wrap="square" rtlCol="0">
            <a:spAutoFit/>
          </a:bodyPr>
          <a:lstStyle/>
          <a:p>
            <a:r>
              <a:rPr lang="en-US" dirty="0" smtClean="0">
                <a:solidFill>
                  <a:srgbClr val="FF0000"/>
                </a:solidFill>
              </a:rPr>
              <a:t>Gist:</a:t>
            </a:r>
          </a:p>
          <a:p>
            <a:endParaRPr lang="en-US" dirty="0">
              <a:solidFill>
                <a:srgbClr val="FF0000"/>
              </a:solidFill>
            </a:endParaRPr>
          </a:p>
          <a:p>
            <a:r>
              <a:rPr lang="en-US" dirty="0" smtClean="0">
                <a:solidFill>
                  <a:srgbClr val="FF0000"/>
                </a:solidFill>
              </a:rPr>
              <a:t>Syracuse, NY, schools are battling discipline problems.  Students often receive little or no consequences, then are returned to class, where they continue to cause problems.</a:t>
            </a:r>
          </a:p>
          <a:p>
            <a:endParaRPr lang="en-US" dirty="0">
              <a:solidFill>
                <a:srgbClr val="FF0000"/>
              </a:solidFill>
            </a:endParaRPr>
          </a:p>
          <a:p>
            <a:r>
              <a:rPr lang="en-US" dirty="0" smtClean="0">
                <a:solidFill>
                  <a:srgbClr val="FF0000"/>
                </a:solidFill>
              </a:rPr>
              <a:t>Source:  Paul </a:t>
            </a:r>
            <a:r>
              <a:rPr lang="en-US" dirty="0" err="1" smtClean="0">
                <a:solidFill>
                  <a:srgbClr val="FF0000"/>
                </a:solidFill>
              </a:rPr>
              <a:t>Riede</a:t>
            </a:r>
            <a:r>
              <a:rPr lang="en-US" dirty="0" smtClean="0">
                <a:solidFill>
                  <a:srgbClr val="FF0000"/>
                </a:solidFill>
              </a:rPr>
              <a:t>, </a:t>
            </a:r>
            <a:r>
              <a:rPr lang="en-US" i="1" dirty="0" smtClean="0">
                <a:solidFill>
                  <a:srgbClr val="FF0000"/>
                </a:solidFill>
              </a:rPr>
              <a:t>The Post Standard, 2014</a:t>
            </a:r>
            <a:endParaRPr lang="en-US" dirty="0">
              <a:solidFill>
                <a:srgbClr val="FF0000"/>
              </a:solidFill>
            </a:endParaRPr>
          </a:p>
        </p:txBody>
      </p:sp>
    </p:spTree>
    <p:extLst>
      <p:ext uri="{BB962C8B-B14F-4D97-AF65-F5344CB8AC3E}">
        <p14:creationId xmlns:p14="http://schemas.microsoft.com/office/powerpoint/2010/main" val="17135948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152400"/>
            <a:ext cx="6629400" cy="6019800"/>
          </a:xfrm>
        </p:spPr>
        <p:txBody>
          <a:bodyPr>
            <a:normAutofit fontScale="25000" lnSpcReduction="20000"/>
          </a:bodyPr>
          <a:lstStyle/>
          <a:p>
            <a:r>
              <a:rPr lang="en-US" sz="6400" b="1" i="1" dirty="0">
                <a:solidFill>
                  <a:schemeClr val="tx1"/>
                </a:solidFill>
              </a:rPr>
              <a:t>Reading 3</a:t>
            </a:r>
            <a:endParaRPr lang="en-US" sz="6400" dirty="0">
              <a:solidFill>
                <a:schemeClr val="tx1"/>
              </a:solidFill>
            </a:endParaRPr>
          </a:p>
          <a:p>
            <a:r>
              <a:rPr lang="en-US" sz="6400" b="1" dirty="0">
                <a:solidFill>
                  <a:schemeClr val="tx1"/>
                </a:solidFill>
              </a:rPr>
              <a:t>Seeing the Toll, Schools Revise </a:t>
            </a:r>
            <a:r>
              <a:rPr lang="en-US" sz="6400" b="1" i="1" dirty="0">
                <a:solidFill>
                  <a:schemeClr val="tx1"/>
                </a:solidFill>
              </a:rPr>
              <a:t>Zero Tolerance </a:t>
            </a:r>
            <a:endParaRPr lang="en-US" dirty="0">
              <a:solidFill>
                <a:schemeClr val="tx1"/>
              </a:solidFill>
            </a:endParaRPr>
          </a:p>
          <a:p>
            <a:r>
              <a:rPr lang="en-US" dirty="0">
                <a:solidFill>
                  <a:schemeClr val="tx1"/>
                </a:solidFill>
              </a:rPr>
              <a:t>By </a:t>
            </a:r>
            <a:r>
              <a:rPr lang="en-US" dirty="0">
                <a:solidFill>
                  <a:schemeClr val="tx1"/>
                </a:solidFill>
                <a:hlinkClick r:id="rId2" tooltip="More Articles by LIZETTE ALVAREZ"/>
              </a:rPr>
              <a:t>Lizette</a:t>
            </a:r>
            <a:r>
              <a:rPr lang="en-US" dirty="0">
                <a:solidFill>
                  <a:schemeClr val="tx1"/>
                </a:solidFill>
              </a:rPr>
              <a:t> Alvarez</a:t>
            </a:r>
          </a:p>
          <a:p>
            <a:r>
              <a:rPr lang="en-US" dirty="0">
                <a:solidFill>
                  <a:schemeClr val="tx1"/>
                </a:solidFill>
              </a:rPr>
              <a:t> </a:t>
            </a:r>
          </a:p>
          <a:p>
            <a:pPr algn="l"/>
            <a:r>
              <a:rPr lang="en-US" sz="4000" dirty="0">
                <a:solidFill>
                  <a:schemeClr val="tx1"/>
                </a:solidFill>
              </a:rPr>
              <a:t>FORT LAUDERDALE, Fla. —Get-tough policies in schools are leading to arrest records, low academic achievement and high dropout rates that especially affect minority students, so cities and school districts around the country are rethinking their approach to minor offenses. . . .</a:t>
            </a:r>
          </a:p>
          <a:p>
            <a:pPr algn="l"/>
            <a:endParaRPr lang="en-US" sz="2800" dirty="0" smtClean="0">
              <a:solidFill>
                <a:schemeClr val="tx1"/>
              </a:solidFill>
            </a:endParaRPr>
          </a:p>
          <a:p>
            <a:pPr algn="l"/>
            <a:r>
              <a:rPr lang="en-US" sz="4000" dirty="0" smtClean="0">
                <a:solidFill>
                  <a:schemeClr val="tx1"/>
                </a:solidFill>
              </a:rPr>
              <a:t>Rather </a:t>
            </a:r>
            <a:r>
              <a:rPr lang="en-US" sz="4000" dirty="0">
                <a:solidFill>
                  <a:schemeClr val="tx1"/>
                </a:solidFill>
              </a:rPr>
              <a:t>than push children out of school, districts are now doing the opposite: choosing to keep law breaking students in school, away from trouble on the streets, and offering them counseling and assistance aimed at changing behavior.</a:t>
            </a:r>
          </a:p>
          <a:p>
            <a:pPr algn="l"/>
            <a:r>
              <a:rPr lang="en-US" sz="4000" dirty="0">
                <a:solidFill>
                  <a:schemeClr val="tx1"/>
                </a:solidFill>
              </a:rPr>
              <a:t>In Broward Schools, which had more than 1,000 arrests in the 2011 school year, the school district entered into a wide-ranging agreement last month with local law enforcement, the juvenile justice department and civil rights groups like the N.A.A.C.P. to overhaul its disciplinary policies and de-emphasize punishment…</a:t>
            </a:r>
          </a:p>
          <a:p>
            <a:pPr algn="l"/>
            <a:endParaRPr lang="en-US" sz="2800" dirty="0" smtClean="0">
              <a:solidFill>
                <a:schemeClr val="tx1"/>
              </a:solidFill>
            </a:endParaRPr>
          </a:p>
          <a:p>
            <a:pPr algn="l"/>
            <a:r>
              <a:rPr lang="en-US" sz="4000" dirty="0" smtClean="0">
                <a:solidFill>
                  <a:schemeClr val="tx1"/>
                </a:solidFill>
              </a:rPr>
              <a:t>Nationwide</a:t>
            </a:r>
            <a:r>
              <a:rPr lang="en-US" sz="4000" dirty="0">
                <a:solidFill>
                  <a:schemeClr val="tx1"/>
                </a:solidFill>
              </a:rPr>
              <a:t>, more than 70 percent of students involved in arrests or referrals to court are black or Hispanic, according to federal data.</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What you see is the beginning of a national trend here,” said Michael Thompson, the director of the Council of State Governments Justice Center. “Everybody recognizes that if we want to find ways to close the achievement gap, we . . .  need to look at the huge number of kids being removed from school.”</a:t>
            </a:r>
          </a:p>
          <a:p>
            <a:pPr algn="l"/>
            <a:endParaRPr lang="en-US" sz="2800" dirty="0" smtClean="0">
              <a:solidFill>
                <a:schemeClr val="tx1"/>
              </a:solidFill>
            </a:endParaRPr>
          </a:p>
          <a:p>
            <a:pPr algn="l"/>
            <a:r>
              <a:rPr lang="en-US" sz="4000" dirty="0" smtClean="0">
                <a:solidFill>
                  <a:schemeClr val="tx1"/>
                </a:solidFill>
              </a:rPr>
              <a:t>Some </a:t>
            </a:r>
            <a:r>
              <a:rPr lang="en-US" sz="4000" dirty="0">
                <a:solidFill>
                  <a:schemeClr val="tx1"/>
                </a:solidFill>
              </a:rPr>
              <a:t>view the shift as politically driven and worry that the pendulum may swing too far in the other direction. Ken Trump, a school [police] consultant, said that while existing policies are at times misused by schools and officers, the policies mostly work well, offering schools the right amount of discretion.</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It’s a political movement by civil rights organizations that have targeted school police,” Mr. Trump said. “If you politicize this on either side, it’s not going to help on the front lines.”</a:t>
            </a:r>
          </a:p>
          <a:p>
            <a:pPr algn="l"/>
            <a:r>
              <a:rPr lang="en-US" sz="4000" dirty="0">
                <a:solidFill>
                  <a:schemeClr val="tx1"/>
                </a:solidFill>
              </a:rPr>
              <a:t> </a:t>
            </a:r>
          </a:p>
          <a:p>
            <a:pPr algn="l"/>
            <a:r>
              <a:rPr lang="en-US" sz="4000" dirty="0">
                <a:solidFill>
                  <a:schemeClr val="tx1"/>
                </a:solidFill>
              </a:rPr>
              <a:t>Supporters, though, emphasize the flexibility in these new policies and stress that they do not apply to students who commit felonies or pose a danger.</a:t>
            </a:r>
            <a:r>
              <a:rPr lang="en-US" sz="4000" dirty="0" smtClean="0">
                <a:solidFill>
                  <a:schemeClr val="tx1"/>
                </a:solidFill>
                <a:effectLst/>
              </a:rPr>
              <a:t> </a:t>
            </a:r>
            <a:r>
              <a:rPr lang="en-US" sz="4000" dirty="0">
                <a:solidFill>
                  <a:schemeClr val="tx1"/>
                </a:solidFill>
              </a:rPr>
              <a:t> “We are not taking these tools out of the toolbox;” said Russell </a:t>
            </a:r>
            <a:r>
              <a:rPr lang="en-US" sz="4000" dirty="0" err="1">
                <a:solidFill>
                  <a:schemeClr val="tx1"/>
                </a:solidFill>
              </a:rPr>
              <a:t>Skiba</a:t>
            </a:r>
            <a:r>
              <a:rPr lang="en-US" sz="4000" dirty="0">
                <a:solidFill>
                  <a:schemeClr val="tx1"/>
                </a:solidFill>
              </a:rPr>
              <a:t>, a school psychology professor at Indiana University, ”these should be tools of last resort.”</a:t>
            </a:r>
          </a:p>
          <a:p>
            <a:pPr algn="l"/>
            <a:r>
              <a:rPr lang="en-US" sz="4000" dirty="0">
                <a:solidFill>
                  <a:schemeClr val="tx1"/>
                </a:solidFill>
              </a:rPr>
              <a:t>In Broward County, the shift has shown immediate results . . . . School-based arrests have dropped by 41 percent, and suspensions, which in 2011 added up to 87,000 out of 258,000 students, are down 66 percent from 2012.</a:t>
            </a:r>
          </a:p>
          <a:p>
            <a:pPr algn="l"/>
            <a:endParaRPr lang="en-US" sz="2800" dirty="0" smtClean="0">
              <a:solidFill>
                <a:schemeClr val="tx1"/>
              </a:solidFill>
            </a:endParaRPr>
          </a:p>
          <a:p>
            <a:pPr algn="l"/>
            <a:r>
              <a:rPr lang="en-US" sz="4000" dirty="0" smtClean="0">
                <a:solidFill>
                  <a:schemeClr val="tx1"/>
                </a:solidFill>
              </a:rPr>
              <a:t>Nor </a:t>
            </a:r>
            <a:r>
              <a:rPr lang="en-US" sz="4000" dirty="0">
                <a:solidFill>
                  <a:schemeClr val="tx1"/>
                </a:solidFill>
              </a:rPr>
              <a:t>do students face suspension for minor </a:t>
            </a:r>
            <a:r>
              <a:rPr lang="en-US" sz="4000" i="1" dirty="0">
                <a:solidFill>
                  <a:schemeClr val="tx1"/>
                </a:solidFill>
              </a:rPr>
              <a:t>infractions</a:t>
            </a:r>
            <a:r>
              <a:rPr lang="en-US" sz="4000" dirty="0">
                <a:solidFill>
                  <a:schemeClr val="tx1"/>
                </a:solidFill>
              </a:rPr>
              <a:t>. Instead, they attend a program called </a:t>
            </a:r>
            <a:r>
              <a:rPr lang="en-US" sz="4000" u="sng" dirty="0">
                <a:solidFill>
                  <a:schemeClr val="tx1"/>
                </a:solidFill>
              </a:rPr>
              <a:t>Promise</a:t>
            </a:r>
            <a:r>
              <a:rPr lang="en-US" sz="4000" dirty="0">
                <a:solidFill>
                  <a:schemeClr val="tx1"/>
                </a:solidFill>
              </a:rPr>
              <a:t> for three days or more. Repeat offenders get several chances to change their behavior before more punitive measures kick in.</a:t>
            </a:r>
          </a:p>
          <a:p>
            <a:pPr algn="l"/>
            <a:endParaRPr lang="en-US" sz="2800" dirty="0" smtClean="0">
              <a:solidFill>
                <a:schemeClr val="tx1"/>
              </a:solidFill>
            </a:endParaRPr>
          </a:p>
          <a:p>
            <a:pPr algn="l"/>
            <a:r>
              <a:rPr lang="en-US" sz="4000" dirty="0" smtClean="0">
                <a:solidFill>
                  <a:schemeClr val="tx1"/>
                </a:solidFill>
              </a:rPr>
              <a:t>One </a:t>
            </a:r>
            <a:r>
              <a:rPr lang="en-US" sz="4000" dirty="0">
                <a:solidFill>
                  <a:schemeClr val="tx1"/>
                </a:solidFill>
              </a:rPr>
              <a:t>afternoon, an 18-year-old . . . girl had been caught with a small amount of marijuana in her car on her high school campus, a misdemeanor that would have led to a suspension or arrest in the past. It was the first time she had gotten in trouble at school.</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I was freaking out,” she said. . . Here, though, she saw the larger picture and came to view the incident as “her second chance.”</a:t>
            </a:r>
          </a:p>
          <a:p>
            <a:pPr algn="l"/>
            <a:endParaRPr lang="en-US" sz="2800" dirty="0" smtClean="0">
              <a:solidFill>
                <a:schemeClr val="tx1"/>
              </a:solidFill>
            </a:endParaRPr>
          </a:p>
          <a:p>
            <a:pPr algn="l"/>
            <a:r>
              <a:rPr lang="en-US" sz="4000" dirty="0" smtClean="0">
                <a:solidFill>
                  <a:schemeClr val="tx1"/>
                </a:solidFill>
              </a:rPr>
              <a:t>Other </a:t>
            </a:r>
            <a:r>
              <a:rPr lang="en-US" sz="4000" dirty="0">
                <a:solidFill>
                  <a:schemeClr val="tx1"/>
                </a:solidFill>
              </a:rPr>
              <a:t>students here learn to manage their anger, if that is their issue. Parents are involved in the process. And counselors have helped identify problems at home including abusive situations, something that administrators said underscores how invaluable the counseling component has been for the Promise program. . . .</a:t>
            </a:r>
            <a:r>
              <a:rPr lang="en-US" sz="4000" b="1" dirty="0">
                <a:solidFill>
                  <a:schemeClr val="tx1"/>
                </a:solidFill>
              </a:rPr>
              <a:t> </a:t>
            </a:r>
            <a:endParaRPr lang="en-US" sz="4000" dirty="0">
              <a:solidFill>
                <a:schemeClr val="tx1"/>
              </a:solidFill>
            </a:endParaRPr>
          </a:p>
          <a:p>
            <a:pPr algn="l"/>
            <a:endParaRPr lang="en-US" sz="2800" b="1" i="1" dirty="0" smtClean="0">
              <a:solidFill>
                <a:schemeClr val="tx1"/>
              </a:solidFill>
            </a:endParaRPr>
          </a:p>
          <a:p>
            <a:pPr algn="l"/>
            <a:r>
              <a:rPr lang="en-US" sz="4000" b="1" i="1" dirty="0" smtClean="0">
                <a:solidFill>
                  <a:schemeClr val="tx1"/>
                </a:solidFill>
              </a:rPr>
              <a:t>Source</a:t>
            </a:r>
            <a:r>
              <a:rPr lang="en-US" sz="4000" b="1" i="1" dirty="0">
                <a:solidFill>
                  <a:schemeClr val="tx1"/>
                </a:solidFill>
              </a:rPr>
              <a:t>:</a:t>
            </a:r>
            <a:r>
              <a:rPr lang="en-US" sz="4000" dirty="0">
                <a:solidFill>
                  <a:schemeClr val="tx1"/>
                </a:solidFill>
              </a:rPr>
              <a:t> Alvarez, Lizette. “Seeing the Toll, Schools Revise Zero Tolerance</a:t>
            </a:r>
            <a:r>
              <a:rPr lang="en-US" sz="4000" i="1" dirty="0">
                <a:solidFill>
                  <a:schemeClr val="tx1"/>
                </a:solidFill>
              </a:rPr>
              <a:t>.” New York Times</a:t>
            </a:r>
            <a:r>
              <a:rPr lang="en-US" sz="4000" dirty="0">
                <a:solidFill>
                  <a:schemeClr val="tx1"/>
                </a:solidFill>
              </a:rPr>
              <a:t>. New York Times, 2 December  2013, Web. 2 March 2014. </a:t>
            </a:r>
            <a:r>
              <a:rPr lang="en-US" sz="4000" dirty="0" smtClean="0">
                <a:solidFill>
                  <a:schemeClr val="tx1"/>
                </a:solidFill>
              </a:rPr>
              <a:t> </a:t>
            </a:r>
            <a:r>
              <a:rPr lang="en-US" sz="4000" b="1" i="1" dirty="0" smtClean="0">
                <a:solidFill>
                  <a:schemeClr val="tx1"/>
                </a:solidFill>
              </a:rPr>
              <a:t>About </a:t>
            </a:r>
            <a:r>
              <a:rPr lang="en-US" sz="4000" b="1" i="1" dirty="0">
                <a:solidFill>
                  <a:schemeClr val="tx1"/>
                </a:solidFill>
              </a:rPr>
              <a:t>the author:</a:t>
            </a:r>
            <a:r>
              <a:rPr lang="en-US" sz="4000" dirty="0">
                <a:solidFill>
                  <a:schemeClr val="tx1"/>
                </a:solidFill>
              </a:rPr>
              <a:t> Lizette Alvarez has been the Miami bureau chief for The New York Times since January 2011. </a:t>
            </a:r>
          </a:p>
        </p:txBody>
      </p:sp>
      <p:cxnSp>
        <p:nvCxnSpPr>
          <p:cNvPr id="7" name="Straight Connector 6"/>
          <p:cNvCxnSpPr/>
          <p:nvPr/>
        </p:nvCxnSpPr>
        <p:spPr>
          <a:xfrm>
            <a:off x="6705600" y="6096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934200" y="633566"/>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rot="20074053">
            <a:off x="3658721" y="2112583"/>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41699015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152400"/>
            <a:ext cx="6629400" cy="6019800"/>
          </a:xfrm>
        </p:spPr>
        <p:txBody>
          <a:bodyPr>
            <a:normAutofit fontScale="25000" lnSpcReduction="20000"/>
          </a:bodyPr>
          <a:lstStyle/>
          <a:p>
            <a:r>
              <a:rPr lang="en-US" sz="6400" b="1" i="1" dirty="0">
                <a:solidFill>
                  <a:schemeClr val="tx1"/>
                </a:solidFill>
              </a:rPr>
              <a:t>Reading 3</a:t>
            </a:r>
            <a:endParaRPr lang="en-US" sz="6400" dirty="0">
              <a:solidFill>
                <a:schemeClr val="tx1"/>
              </a:solidFill>
            </a:endParaRPr>
          </a:p>
          <a:p>
            <a:r>
              <a:rPr lang="en-US" sz="6400" b="1" dirty="0">
                <a:solidFill>
                  <a:schemeClr val="tx1"/>
                </a:solidFill>
              </a:rPr>
              <a:t>Seeing the Toll, Schools Revise </a:t>
            </a:r>
            <a:r>
              <a:rPr lang="en-US" sz="6400" b="1" i="1" dirty="0">
                <a:solidFill>
                  <a:schemeClr val="tx1"/>
                </a:solidFill>
              </a:rPr>
              <a:t>Zero Tolerance </a:t>
            </a:r>
            <a:endParaRPr lang="en-US" dirty="0">
              <a:solidFill>
                <a:schemeClr val="tx1"/>
              </a:solidFill>
            </a:endParaRPr>
          </a:p>
          <a:p>
            <a:r>
              <a:rPr lang="en-US" dirty="0">
                <a:solidFill>
                  <a:schemeClr val="tx1"/>
                </a:solidFill>
              </a:rPr>
              <a:t>By </a:t>
            </a:r>
            <a:r>
              <a:rPr lang="en-US" dirty="0">
                <a:solidFill>
                  <a:schemeClr val="tx1"/>
                </a:solidFill>
                <a:hlinkClick r:id="rId2" tooltip="More Articles by LIZETTE ALVAREZ"/>
              </a:rPr>
              <a:t>Lizette</a:t>
            </a:r>
            <a:r>
              <a:rPr lang="en-US" dirty="0">
                <a:solidFill>
                  <a:schemeClr val="tx1"/>
                </a:solidFill>
              </a:rPr>
              <a:t> Alvarez</a:t>
            </a:r>
          </a:p>
          <a:p>
            <a:r>
              <a:rPr lang="en-US" dirty="0">
                <a:solidFill>
                  <a:schemeClr val="tx1"/>
                </a:solidFill>
              </a:rPr>
              <a:t> </a:t>
            </a:r>
          </a:p>
          <a:p>
            <a:pPr algn="l"/>
            <a:r>
              <a:rPr lang="en-US" sz="4000" dirty="0">
                <a:solidFill>
                  <a:schemeClr val="tx1"/>
                </a:solidFill>
              </a:rPr>
              <a:t>FORT LAUDERDALE, Fla. —</a:t>
            </a:r>
            <a:r>
              <a:rPr lang="en-US" sz="4000" b="1" dirty="0">
                <a:solidFill>
                  <a:srgbClr val="FF0000"/>
                </a:solidFill>
              </a:rPr>
              <a:t>Get-tough policies in schools are leading to arrest records, low academic achievement and high dropout rates that especially affect minority students, so cities and school districts around the country are rethinking their approach to minor offenses. . . .</a:t>
            </a:r>
          </a:p>
          <a:p>
            <a:pPr algn="l"/>
            <a:endParaRPr lang="en-US" sz="2800" dirty="0" smtClean="0">
              <a:solidFill>
                <a:schemeClr val="tx1"/>
              </a:solidFill>
            </a:endParaRPr>
          </a:p>
          <a:p>
            <a:pPr algn="l"/>
            <a:r>
              <a:rPr lang="en-US" sz="4000" b="1" dirty="0" smtClean="0">
                <a:solidFill>
                  <a:srgbClr val="FF0000"/>
                </a:solidFill>
              </a:rPr>
              <a:t>Rather </a:t>
            </a:r>
            <a:r>
              <a:rPr lang="en-US" sz="4000" b="1" dirty="0">
                <a:solidFill>
                  <a:srgbClr val="FF0000"/>
                </a:solidFill>
              </a:rPr>
              <a:t>than push children out of school, districts are now doing the opposite: choosing to keep law breaking students in school, away from trouble on the streets, and offering them counseling and assistance aimed at changing behavior.</a:t>
            </a:r>
          </a:p>
          <a:p>
            <a:pPr algn="l"/>
            <a:r>
              <a:rPr lang="en-US" sz="4000" dirty="0">
                <a:solidFill>
                  <a:schemeClr val="tx1"/>
                </a:solidFill>
              </a:rPr>
              <a:t>In Broward Schools, which had more than 1,000 arrests in the 2011 school year, the school district entered into a wide-ranging agreement last month with local law enforcement, the juvenile justice department and civil rights groups like the N.A.A.C.P. to overhaul its disciplinary policies and de-emphasize punishment…</a:t>
            </a:r>
          </a:p>
          <a:p>
            <a:pPr algn="l"/>
            <a:endParaRPr lang="en-US" sz="2800" dirty="0" smtClean="0">
              <a:solidFill>
                <a:schemeClr val="tx1"/>
              </a:solidFill>
            </a:endParaRPr>
          </a:p>
          <a:p>
            <a:pPr algn="l"/>
            <a:r>
              <a:rPr lang="en-US" sz="4000" b="1" dirty="0" smtClean="0">
                <a:solidFill>
                  <a:srgbClr val="FF0000"/>
                </a:solidFill>
              </a:rPr>
              <a:t>Nationwide</a:t>
            </a:r>
            <a:r>
              <a:rPr lang="en-US" sz="4000" b="1" dirty="0">
                <a:solidFill>
                  <a:srgbClr val="FF0000"/>
                </a:solidFill>
              </a:rPr>
              <a:t>, more than 70 percent of students involved in arrests or referrals to court are black or Hispanic, according to federal data.</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What you see is the beginning of a national trend here,” said Michael Thompson, the director of the Council of State Governments Justice Center. “Everybody recognizes that if we want to find ways to close the achievement gap, we . . .  need to look at the huge number of kids being removed from school.”</a:t>
            </a:r>
          </a:p>
          <a:p>
            <a:pPr algn="l"/>
            <a:endParaRPr lang="en-US" sz="2800" dirty="0" smtClean="0">
              <a:solidFill>
                <a:schemeClr val="tx1"/>
              </a:solidFill>
            </a:endParaRPr>
          </a:p>
          <a:p>
            <a:pPr algn="l"/>
            <a:r>
              <a:rPr lang="en-US" sz="4000" dirty="0" smtClean="0">
                <a:solidFill>
                  <a:schemeClr val="tx1"/>
                </a:solidFill>
              </a:rPr>
              <a:t>Some </a:t>
            </a:r>
            <a:r>
              <a:rPr lang="en-US" sz="4000" dirty="0">
                <a:solidFill>
                  <a:schemeClr val="tx1"/>
                </a:solidFill>
              </a:rPr>
              <a:t>view the shift as politically driven and worry that the pendulum may swing too far in the other direction. Ken Trump, a school [police] consultant, said that while existing policies are at times misused by schools and officers, the policies mostly work well, offering schools the right amount of discretion.</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It’s a political movement by civil rights organizations that have targeted school police,” Mr. Trump said. “If you politicize this on either side, it’s not going to help on the front lines.”</a:t>
            </a:r>
          </a:p>
          <a:p>
            <a:pPr algn="l"/>
            <a:r>
              <a:rPr lang="en-US" sz="4000" dirty="0">
                <a:solidFill>
                  <a:schemeClr val="tx1"/>
                </a:solidFill>
              </a:rPr>
              <a:t> </a:t>
            </a:r>
          </a:p>
          <a:p>
            <a:pPr algn="l"/>
            <a:r>
              <a:rPr lang="en-US" sz="4000" dirty="0">
                <a:solidFill>
                  <a:schemeClr val="tx1"/>
                </a:solidFill>
              </a:rPr>
              <a:t>Supporters, though, emphasize the flexibility in these new policies and stress that they do not apply to students who commit felonies or pose a danger.</a:t>
            </a:r>
            <a:r>
              <a:rPr lang="en-US" sz="4000" dirty="0" smtClean="0">
                <a:solidFill>
                  <a:schemeClr val="tx1"/>
                </a:solidFill>
                <a:effectLst/>
              </a:rPr>
              <a:t> </a:t>
            </a:r>
            <a:r>
              <a:rPr lang="en-US" sz="4000" dirty="0">
                <a:solidFill>
                  <a:schemeClr val="tx1"/>
                </a:solidFill>
              </a:rPr>
              <a:t> “We are not taking these tools out of the toolbox;” said Russell </a:t>
            </a:r>
            <a:r>
              <a:rPr lang="en-US" sz="4000" dirty="0" err="1">
                <a:solidFill>
                  <a:schemeClr val="tx1"/>
                </a:solidFill>
              </a:rPr>
              <a:t>Skiba</a:t>
            </a:r>
            <a:r>
              <a:rPr lang="en-US" sz="4000" dirty="0">
                <a:solidFill>
                  <a:schemeClr val="tx1"/>
                </a:solidFill>
              </a:rPr>
              <a:t>, a school psychology professor at Indiana University, ”these should be tools of last resort.”</a:t>
            </a:r>
          </a:p>
          <a:p>
            <a:pPr algn="l"/>
            <a:r>
              <a:rPr lang="en-US" sz="4000" b="1" dirty="0">
                <a:solidFill>
                  <a:srgbClr val="FF0000"/>
                </a:solidFill>
              </a:rPr>
              <a:t>In Broward County, the shift has shown immediate results . . . . School-based arrests have dropped by 41 percent, and suspensions, which in 2011 added up to 87,000 out of 258,000 students, are down 66 percent from 2012.</a:t>
            </a:r>
          </a:p>
          <a:p>
            <a:pPr algn="l"/>
            <a:endParaRPr lang="en-US" sz="2800" dirty="0" smtClean="0">
              <a:solidFill>
                <a:srgbClr val="FF0000"/>
              </a:solidFill>
            </a:endParaRPr>
          </a:p>
          <a:p>
            <a:pPr algn="l"/>
            <a:r>
              <a:rPr lang="en-US" sz="4000" b="1" dirty="0" smtClean="0">
                <a:solidFill>
                  <a:srgbClr val="FF0000"/>
                </a:solidFill>
              </a:rPr>
              <a:t>Nor </a:t>
            </a:r>
            <a:r>
              <a:rPr lang="en-US" sz="4000" b="1" dirty="0">
                <a:solidFill>
                  <a:srgbClr val="FF0000"/>
                </a:solidFill>
              </a:rPr>
              <a:t>do students face suspension for minor </a:t>
            </a:r>
            <a:r>
              <a:rPr lang="en-US" sz="4000" b="1" i="1" dirty="0">
                <a:solidFill>
                  <a:srgbClr val="FF0000"/>
                </a:solidFill>
              </a:rPr>
              <a:t>infractions</a:t>
            </a:r>
            <a:r>
              <a:rPr lang="en-US" sz="4000" b="1" dirty="0">
                <a:solidFill>
                  <a:srgbClr val="FF0000"/>
                </a:solidFill>
              </a:rPr>
              <a:t>. Instead, they attend a program called </a:t>
            </a:r>
            <a:r>
              <a:rPr lang="en-US" sz="4000" b="1" u="sng" dirty="0">
                <a:solidFill>
                  <a:srgbClr val="FF0000"/>
                </a:solidFill>
              </a:rPr>
              <a:t>Promise</a:t>
            </a:r>
            <a:r>
              <a:rPr lang="en-US" sz="4000" b="1" dirty="0">
                <a:solidFill>
                  <a:srgbClr val="FF0000"/>
                </a:solidFill>
              </a:rPr>
              <a:t> for three days or more. Repeat offenders get several chances to change their behavior before more punitive measures kick in.</a:t>
            </a:r>
          </a:p>
          <a:p>
            <a:pPr algn="l"/>
            <a:endParaRPr lang="en-US" sz="2800" dirty="0" smtClean="0">
              <a:solidFill>
                <a:srgbClr val="FF0000"/>
              </a:solidFill>
            </a:endParaRPr>
          </a:p>
          <a:p>
            <a:pPr algn="l"/>
            <a:r>
              <a:rPr lang="en-US" sz="4000" dirty="0" smtClean="0">
                <a:solidFill>
                  <a:schemeClr val="tx1"/>
                </a:solidFill>
              </a:rPr>
              <a:t>One </a:t>
            </a:r>
            <a:r>
              <a:rPr lang="en-US" sz="4000" dirty="0">
                <a:solidFill>
                  <a:schemeClr val="tx1"/>
                </a:solidFill>
              </a:rPr>
              <a:t>afternoon, an 18-year-old . . . girl had been caught with a small amount of marijuana in her car on her high school campus, a misdemeanor that would have led to a suspension or arrest in the past. It was the first time she had gotten in trouble at school.</a:t>
            </a:r>
          </a:p>
          <a:p>
            <a:pPr algn="l"/>
            <a:endParaRPr lang="en-US" sz="2800" dirty="0" smtClean="0">
              <a:solidFill>
                <a:schemeClr val="tx1"/>
              </a:solidFill>
            </a:endParaRPr>
          </a:p>
          <a:p>
            <a:pPr algn="l"/>
            <a:r>
              <a:rPr lang="en-US" sz="4000" dirty="0" smtClean="0">
                <a:solidFill>
                  <a:schemeClr val="tx1"/>
                </a:solidFill>
              </a:rPr>
              <a:t>“</a:t>
            </a:r>
            <a:r>
              <a:rPr lang="en-US" sz="4000" dirty="0">
                <a:solidFill>
                  <a:schemeClr val="tx1"/>
                </a:solidFill>
              </a:rPr>
              <a:t>I was freaking out,” she said. . . Here, though, she saw the larger picture and came to view the incident as “her second chance.”</a:t>
            </a:r>
          </a:p>
          <a:p>
            <a:pPr algn="l"/>
            <a:endParaRPr lang="en-US" sz="2800" dirty="0" smtClean="0">
              <a:solidFill>
                <a:schemeClr val="tx1"/>
              </a:solidFill>
            </a:endParaRPr>
          </a:p>
          <a:p>
            <a:pPr algn="l"/>
            <a:r>
              <a:rPr lang="en-US" sz="4000" dirty="0" smtClean="0">
                <a:solidFill>
                  <a:schemeClr val="tx1"/>
                </a:solidFill>
              </a:rPr>
              <a:t>Other </a:t>
            </a:r>
            <a:r>
              <a:rPr lang="en-US" sz="4000" dirty="0">
                <a:solidFill>
                  <a:schemeClr val="tx1"/>
                </a:solidFill>
              </a:rPr>
              <a:t>students here learn to manage their anger, if that is their issue. Parents are involved in the process. And counselors have helped identify problems at home including abusive situations, something that administrators said underscores how invaluable the counseling component has been for the Promise program. . . .</a:t>
            </a:r>
            <a:r>
              <a:rPr lang="en-US" sz="4000" b="1" dirty="0">
                <a:solidFill>
                  <a:schemeClr val="tx1"/>
                </a:solidFill>
              </a:rPr>
              <a:t> </a:t>
            </a:r>
            <a:endParaRPr lang="en-US" sz="4000" dirty="0">
              <a:solidFill>
                <a:schemeClr val="tx1"/>
              </a:solidFill>
            </a:endParaRPr>
          </a:p>
          <a:p>
            <a:pPr algn="l"/>
            <a:endParaRPr lang="en-US" sz="2800" b="1" i="1" dirty="0" smtClean="0">
              <a:solidFill>
                <a:schemeClr val="tx1"/>
              </a:solidFill>
            </a:endParaRPr>
          </a:p>
          <a:p>
            <a:pPr algn="l"/>
            <a:r>
              <a:rPr lang="en-US" sz="4000" b="1" i="1" dirty="0" smtClean="0">
                <a:solidFill>
                  <a:schemeClr val="tx1"/>
                </a:solidFill>
              </a:rPr>
              <a:t>Source</a:t>
            </a:r>
            <a:r>
              <a:rPr lang="en-US" sz="4000" b="1" i="1" dirty="0">
                <a:solidFill>
                  <a:schemeClr val="tx1"/>
                </a:solidFill>
              </a:rPr>
              <a:t>:</a:t>
            </a:r>
            <a:r>
              <a:rPr lang="en-US" sz="4000" dirty="0">
                <a:solidFill>
                  <a:schemeClr val="tx1"/>
                </a:solidFill>
              </a:rPr>
              <a:t> Alvarez, Lizette. “Seeing the Toll, Schools Revise Zero Tolerance</a:t>
            </a:r>
            <a:r>
              <a:rPr lang="en-US" sz="4000" i="1" dirty="0">
                <a:solidFill>
                  <a:schemeClr val="tx1"/>
                </a:solidFill>
              </a:rPr>
              <a:t>.” New York Times</a:t>
            </a:r>
            <a:r>
              <a:rPr lang="en-US" sz="4000" dirty="0">
                <a:solidFill>
                  <a:schemeClr val="tx1"/>
                </a:solidFill>
              </a:rPr>
              <a:t>. New York Times, 2 December  2013, Web. 2 March 2014. </a:t>
            </a:r>
            <a:r>
              <a:rPr lang="en-US" sz="4000" dirty="0" smtClean="0">
                <a:solidFill>
                  <a:schemeClr val="tx1"/>
                </a:solidFill>
              </a:rPr>
              <a:t> </a:t>
            </a:r>
            <a:r>
              <a:rPr lang="en-US" sz="4000" b="1" i="1" dirty="0" smtClean="0">
                <a:solidFill>
                  <a:schemeClr val="tx1"/>
                </a:solidFill>
              </a:rPr>
              <a:t>About </a:t>
            </a:r>
            <a:r>
              <a:rPr lang="en-US" sz="4000" b="1" i="1" dirty="0">
                <a:solidFill>
                  <a:schemeClr val="tx1"/>
                </a:solidFill>
              </a:rPr>
              <a:t>the author:</a:t>
            </a:r>
            <a:r>
              <a:rPr lang="en-US" sz="4000" dirty="0">
                <a:solidFill>
                  <a:schemeClr val="tx1"/>
                </a:solidFill>
              </a:rPr>
              <a:t> Lizette Alvarez has been the Miami bureau chief for The New York Times since January 2011. </a:t>
            </a:r>
          </a:p>
        </p:txBody>
      </p:sp>
      <p:cxnSp>
        <p:nvCxnSpPr>
          <p:cNvPr id="7" name="Straight Connector 6"/>
          <p:cNvCxnSpPr/>
          <p:nvPr/>
        </p:nvCxnSpPr>
        <p:spPr>
          <a:xfrm>
            <a:off x="6705600" y="6096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934200" y="633566"/>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Box 8"/>
          <p:cNvSpPr txBox="1"/>
          <p:nvPr/>
        </p:nvSpPr>
        <p:spPr>
          <a:xfrm>
            <a:off x="6781799" y="2133600"/>
            <a:ext cx="2025445" cy="4524315"/>
          </a:xfrm>
          <a:prstGeom prst="rect">
            <a:avLst/>
          </a:prstGeom>
          <a:noFill/>
        </p:spPr>
        <p:txBody>
          <a:bodyPr wrap="square" rtlCol="0">
            <a:spAutoFit/>
          </a:bodyPr>
          <a:lstStyle/>
          <a:p>
            <a:r>
              <a:rPr lang="en-US" dirty="0" smtClean="0">
                <a:solidFill>
                  <a:srgbClr val="FF0000"/>
                </a:solidFill>
              </a:rPr>
              <a:t>Gist:</a:t>
            </a:r>
          </a:p>
          <a:p>
            <a:endParaRPr lang="en-US" dirty="0">
              <a:solidFill>
                <a:srgbClr val="FF0000"/>
              </a:solidFill>
            </a:endParaRPr>
          </a:p>
          <a:p>
            <a:r>
              <a:rPr lang="en-US" dirty="0" smtClean="0">
                <a:solidFill>
                  <a:srgbClr val="FF0000"/>
                </a:solidFill>
              </a:rPr>
              <a:t>Alternative programs are being developed so that students aren’t just punished, arrested, or expelled.  Instead, they work on changing behaviors.</a:t>
            </a:r>
          </a:p>
          <a:p>
            <a:endParaRPr lang="en-US" dirty="0">
              <a:solidFill>
                <a:srgbClr val="FF0000"/>
              </a:solidFill>
            </a:endParaRPr>
          </a:p>
          <a:p>
            <a:r>
              <a:rPr lang="en-US" dirty="0" smtClean="0">
                <a:solidFill>
                  <a:srgbClr val="FF0000"/>
                </a:solidFill>
              </a:rPr>
              <a:t> </a:t>
            </a:r>
            <a:endParaRPr lang="en-US" dirty="0">
              <a:solidFill>
                <a:srgbClr val="FF0000"/>
              </a:solidFill>
            </a:endParaRPr>
          </a:p>
          <a:p>
            <a:r>
              <a:rPr lang="en-US" dirty="0" smtClean="0">
                <a:solidFill>
                  <a:srgbClr val="FF0000"/>
                </a:solidFill>
              </a:rPr>
              <a:t>Source:  Lizette Alvarez, </a:t>
            </a:r>
            <a:r>
              <a:rPr lang="en-US" i="1" dirty="0" smtClean="0">
                <a:solidFill>
                  <a:srgbClr val="FF0000"/>
                </a:solidFill>
              </a:rPr>
              <a:t>New York Times.</a:t>
            </a:r>
            <a:endParaRPr lang="en-US" i="1" dirty="0">
              <a:solidFill>
                <a:srgbClr val="FF0000"/>
              </a:solidFill>
            </a:endParaRPr>
          </a:p>
        </p:txBody>
      </p:sp>
    </p:spTree>
    <p:extLst>
      <p:ext uri="{BB962C8B-B14F-4D97-AF65-F5344CB8AC3E}">
        <p14:creationId xmlns:p14="http://schemas.microsoft.com/office/powerpoint/2010/main" val="41738061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76200"/>
            <a:ext cx="6705600" cy="6096000"/>
          </a:xfrm>
        </p:spPr>
        <p:txBody>
          <a:bodyPr>
            <a:normAutofit fontScale="25000" lnSpcReduction="20000"/>
          </a:bodyPr>
          <a:lstStyle/>
          <a:p>
            <a:r>
              <a:rPr lang="en-US" b="1" dirty="0"/>
              <a:t> </a:t>
            </a:r>
            <a:r>
              <a:rPr lang="en-US" sz="6400" b="1" dirty="0" smtClean="0">
                <a:solidFill>
                  <a:schemeClr val="tx1"/>
                </a:solidFill>
                <a:effectLst/>
              </a:rPr>
              <a:t>Reading 4  </a:t>
            </a:r>
            <a:r>
              <a:rPr lang="en-US" sz="6400" b="1" dirty="0">
                <a:solidFill>
                  <a:schemeClr val="tx1"/>
                </a:solidFill>
              </a:rPr>
              <a:t>Rethinking School Discipline   </a:t>
            </a:r>
            <a:endParaRPr lang="en-US" sz="6400" dirty="0">
              <a:solidFill>
                <a:schemeClr val="tx1"/>
              </a:solidFill>
            </a:endParaRPr>
          </a:p>
          <a:p>
            <a:r>
              <a:rPr lang="en-US" sz="6400" dirty="0">
                <a:solidFill>
                  <a:schemeClr val="tx1"/>
                </a:solidFill>
              </a:rPr>
              <a:t>By Arne Duncan, Secretary of Education, </a:t>
            </a:r>
            <a:endParaRPr lang="en-US" dirty="0">
              <a:solidFill>
                <a:schemeClr val="tx1"/>
              </a:solidFill>
            </a:endParaRPr>
          </a:p>
          <a:p>
            <a:r>
              <a:rPr lang="en-US" dirty="0">
                <a:solidFill>
                  <a:schemeClr val="tx1"/>
                </a:solidFill>
              </a:rPr>
              <a:t>January 8, 2014</a:t>
            </a:r>
          </a:p>
          <a:p>
            <a:r>
              <a:rPr lang="en-US" dirty="0"/>
              <a:t> </a:t>
            </a:r>
          </a:p>
          <a:p>
            <a:pPr algn="l"/>
            <a:r>
              <a:rPr lang="en-US" sz="3600" dirty="0">
                <a:solidFill>
                  <a:schemeClr val="tx1"/>
                </a:solidFill>
              </a:rPr>
              <a:t>(</a:t>
            </a:r>
            <a:r>
              <a:rPr lang="en-US" sz="3600" i="1" dirty="0">
                <a:solidFill>
                  <a:schemeClr val="tx1"/>
                </a:solidFill>
              </a:rPr>
              <a:t>The following excerpt is from a speech written by Arne Duncan, current Secretary of Education. Mr. Duncan delivered the speech to educators as well as students at Frederick Douglas High School</a:t>
            </a:r>
            <a:r>
              <a:rPr lang="en-US" sz="3600" i="1" dirty="0" smtClean="0">
                <a:solidFill>
                  <a:schemeClr val="tx1"/>
                </a:solidFill>
              </a:rPr>
              <a:t>.)</a:t>
            </a:r>
          </a:p>
          <a:p>
            <a:pPr algn="l"/>
            <a:endParaRPr lang="en-US" sz="2800" dirty="0">
              <a:solidFill>
                <a:schemeClr val="tx1"/>
              </a:solidFill>
            </a:endParaRPr>
          </a:p>
          <a:p>
            <a:pPr algn="l"/>
            <a:r>
              <a:rPr lang="en-US" sz="4000" dirty="0">
                <a:solidFill>
                  <a:schemeClr val="tx1"/>
                </a:solidFill>
              </a:rPr>
              <a:t>. . . Racial discrimination in school discipline is a real problem today, and not just an issue from 40 to 50 years ago. We must tackle these brutal truths head on—that is the only way to change the reality that our children face every day.</a:t>
            </a:r>
          </a:p>
          <a:p>
            <a:pPr algn="l"/>
            <a:r>
              <a:rPr lang="en-US" sz="4000" dirty="0">
                <a:solidFill>
                  <a:schemeClr val="tx1"/>
                </a:solidFill>
              </a:rPr>
              <a:t>There is no single formula; no silver bullet for ensuring school discipline is equitable and effective. . . The need to rethink and redesign school discipline practices is long overdue. Too many schools resort too quickly to exclusion, even for minor misbehaviors.</a:t>
            </a:r>
          </a:p>
          <a:p>
            <a:pPr algn="l"/>
            <a:endParaRPr lang="en-US" sz="2800" b="1" i="1" dirty="0" smtClean="0">
              <a:solidFill>
                <a:schemeClr val="tx1"/>
              </a:solidFill>
            </a:endParaRPr>
          </a:p>
          <a:p>
            <a:pPr algn="l"/>
            <a:r>
              <a:rPr lang="en-US" sz="4000" b="1" i="1" dirty="0" smtClean="0">
                <a:solidFill>
                  <a:schemeClr val="tx1"/>
                </a:solidFill>
              </a:rPr>
              <a:t>Exclusionary </a:t>
            </a:r>
            <a:r>
              <a:rPr lang="en-US" sz="4000" b="1" i="1" dirty="0">
                <a:solidFill>
                  <a:schemeClr val="tx1"/>
                </a:solidFill>
              </a:rPr>
              <a:t>discipline</a:t>
            </a:r>
            <a:r>
              <a:rPr lang="en-US" sz="4000" dirty="0">
                <a:solidFill>
                  <a:schemeClr val="tx1"/>
                </a:solidFill>
              </a:rPr>
              <a:t> is so common that in some cases, pre-K students as young as three- and four-years old are getting suspended. . . . In Maryland, 91 pre-K students were suspended or expelled during the 2011-12 school year.</a:t>
            </a:r>
          </a:p>
          <a:p>
            <a:pPr algn="l"/>
            <a:r>
              <a:rPr lang="en-US" sz="4000" dirty="0">
                <a:solidFill>
                  <a:schemeClr val="tx1"/>
                </a:solidFill>
              </a:rPr>
              <a:t>Schools should remove students from the classroom as a last resort, and only for serious </a:t>
            </a:r>
            <a:r>
              <a:rPr lang="en-US" sz="4000" i="1" dirty="0">
                <a:solidFill>
                  <a:schemeClr val="tx1"/>
                </a:solidFill>
              </a:rPr>
              <a:t>infractions</a:t>
            </a:r>
            <a:r>
              <a:rPr lang="en-US" sz="4000" dirty="0">
                <a:solidFill>
                  <a:schemeClr val="tx1"/>
                </a:solidFill>
              </a:rPr>
              <a:t>, like endangering the safety of other students. Unfortunately today, suspensions and expulsions are not primarily used as a last resort for serious infractions. A landmark study in Texas found  . . . a majority of students were suspended or expelled at least once between 7th and 12th grade.</a:t>
            </a:r>
          </a:p>
          <a:p>
            <a:pPr algn="l"/>
            <a:endParaRPr lang="en-US" sz="2800" dirty="0" smtClean="0">
              <a:solidFill>
                <a:schemeClr val="tx1"/>
              </a:solidFill>
            </a:endParaRPr>
          </a:p>
          <a:p>
            <a:pPr algn="l"/>
            <a:r>
              <a:rPr lang="en-US" sz="4000" dirty="0" smtClean="0">
                <a:solidFill>
                  <a:schemeClr val="tx1"/>
                </a:solidFill>
              </a:rPr>
              <a:t>Nationwide</a:t>
            </a:r>
            <a:r>
              <a:rPr lang="en-US" sz="4000" dirty="0">
                <a:solidFill>
                  <a:schemeClr val="tx1"/>
                </a:solidFill>
              </a:rPr>
              <a:t>, as many as 95 percent of out-of-school suspensions are for nonviolent misbehavior--like being disruptive, acting disrespectfully, tardiness, profanity, and dress code violations.</a:t>
            </a:r>
          </a:p>
          <a:p>
            <a:pPr algn="l"/>
            <a:r>
              <a:rPr lang="en-US" sz="4000" dirty="0">
                <a:solidFill>
                  <a:schemeClr val="tx1"/>
                </a:solidFill>
              </a:rPr>
              <a:t>Let me be clear—these are all issues that must be dealt with effectively, and with a sense of urgency when they arise. But I would ask, is putting children out of school the best remedy, the best solution to the problem? In California, nearly half of the more than 700,000 suspensions statewide in the 2011-12 school year were for, quote, “willful defiance.”</a:t>
            </a:r>
          </a:p>
          <a:p>
            <a:pPr algn="l"/>
            <a:endParaRPr lang="en-US" sz="2800" dirty="0" smtClean="0">
              <a:solidFill>
                <a:schemeClr val="tx1"/>
              </a:solidFill>
            </a:endParaRPr>
          </a:p>
          <a:p>
            <a:pPr algn="l"/>
            <a:r>
              <a:rPr lang="en-US" sz="4000" dirty="0" smtClean="0">
                <a:solidFill>
                  <a:schemeClr val="tx1"/>
                </a:solidFill>
              </a:rPr>
              <a:t>. </a:t>
            </a:r>
            <a:r>
              <a:rPr lang="en-US" sz="4000" dirty="0">
                <a:solidFill>
                  <a:schemeClr val="tx1"/>
                </a:solidFill>
              </a:rPr>
              <a:t>. . In recent years, secondary schools have suspended or expelled an estimated two million students a year. That is a staggering amount of lost learning time--and lost opportunity to provide support</a:t>
            </a:r>
            <a:r>
              <a:rPr lang="en-US" sz="4000" dirty="0" smtClean="0">
                <a:solidFill>
                  <a:schemeClr val="tx1"/>
                </a:solidFill>
              </a:rPr>
              <a:t>.</a:t>
            </a:r>
            <a:r>
              <a:rPr lang="en-US" sz="4000" dirty="0">
                <a:solidFill>
                  <a:schemeClr val="tx1"/>
                </a:solidFill>
              </a:rPr>
              <a:t> </a:t>
            </a:r>
          </a:p>
          <a:p>
            <a:pPr algn="l"/>
            <a:r>
              <a:rPr lang="en-US" sz="4000" dirty="0">
                <a:solidFill>
                  <a:schemeClr val="tx1"/>
                </a:solidFill>
              </a:rPr>
              <a:t> </a:t>
            </a:r>
            <a:r>
              <a:rPr lang="en-US" sz="4000" dirty="0" smtClean="0">
                <a:solidFill>
                  <a:schemeClr val="tx1"/>
                </a:solidFill>
                <a:effectLst/>
              </a:rPr>
              <a:t> </a:t>
            </a:r>
            <a:br>
              <a:rPr lang="en-US" sz="4000" dirty="0" smtClean="0">
                <a:solidFill>
                  <a:schemeClr val="tx1"/>
                </a:solidFill>
                <a:effectLst/>
              </a:rPr>
            </a:br>
            <a:r>
              <a:rPr lang="en-US" sz="4000" dirty="0">
                <a:solidFill>
                  <a:schemeClr val="tx1"/>
                </a:solidFill>
              </a:rPr>
              <a:t>Making matters worse, </a:t>
            </a:r>
            <a:r>
              <a:rPr lang="en-US" sz="4000" i="1" dirty="0">
                <a:solidFill>
                  <a:schemeClr val="tx1"/>
                </a:solidFill>
              </a:rPr>
              <a:t>exclusionary discipline</a:t>
            </a:r>
            <a:r>
              <a:rPr lang="en-US" sz="4000" dirty="0">
                <a:solidFill>
                  <a:schemeClr val="tx1"/>
                </a:solidFill>
              </a:rPr>
              <a:t> is applied disproportionately to children of color and students with disabilities. Educationally, and morally, that … is simply unacceptable. </a:t>
            </a:r>
          </a:p>
          <a:p>
            <a:pPr algn="l"/>
            <a:endParaRPr lang="en-US" sz="2800" dirty="0" smtClean="0">
              <a:solidFill>
                <a:schemeClr val="tx1"/>
              </a:solidFill>
            </a:endParaRPr>
          </a:p>
          <a:p>
            <a:pPr algn="l"/>
            <a:r>
              <a:rPr lang="en-US" sz="4000" dirty="0" smtClean="0">
                <a:solidFill>
                  <a:schemeClr val="tx1"/>
                </a:solidFill>
              </a:rPr>
              <a:t>Our </a:t>
            </a:r>
            <a:r>
              <a:rPr lang="en-US" sz="4000" dirty="0">
                <a:solidFill>
                  <a:schemeClr val="tx1"/>
                </a:solidFill>
              </a:rPr>
              <a:t>department’s Civil Rights Data Collection shows that African-American students . . . are more than three times as likely as their white peers to be expelled or suspended.</a:t>
            </a:r>
          </a:p>
          <a:p>
            <a:pPr algn="l"/>
            <a:endParaRPr lang="en-US" sz="2800" dirty="0" smtClean="0">
              <a:solidFill>
                <a:schemeClr val="tx1"/>
              </a:solidFill>
            </a:endParaRPr>
          </a:p>
          <a:p>
            <a:pPr algn="l"/>
            <a:r>
              <a:rPr lang="en-US" sz="4000" dirty="0" smtClean="0">
                <a:solidFill>
                  <a:schemeClr val="tx1"/>
                </a:solidFill>
              </a:rPr>
              <a:t>We </a:t>
            </a:r>
            <a:r>
              <a:rPr lang="en-US" sz="4000" dirty="0">
                <a:solidFill>
                  <a:schemeClr val="tx1"/>
                </a:solidFill>
              </a:rPr>
              <a:t>can, and must, do much better. This guidance package—spelling out three guiding principles for equitable school discipline—is so important.</a:t>
            </a:r>
          </a:p>
          <a:p>
            <a:pPr algn="l"/>
            <a:endParaRPr lang="en-US" sz="2800" dirty="0" smtClean="0">
              <a:solidFill>
                <a:schemeClr val="tx1"/>
              </a:solidFill>
            </a:endParaRPr>
          </a:p>
          <a:p>
            <a:pPr algn="l"/>
            <a:r>
              <a:rPr lang="en-US" sz="4000" dirty="0" smtClean="0">
                <a:solidFill>
                  <a:schemeClr val="tx1"/>
                </a:solidFill>
              </a:rPr>
              <a:t>Those </a:t>
            </a:r>
            <a:r>
              <a:rPr lang="en-US" sz="4000" dirty="0">
                <a:solidFill>
                  <a:schemeClr val="tx1"/>
                </a:solidFill>
              </a:rPr>
              <a:t>three guiding principles are simple and straightforward</a:t>
            </a:r>
            <a:r>
              <a:rPr lang="en-US" sz="4000" dirty="0" smtClean="0">
                <a:solidFill>
                  <a:schemeClr val="tx1"/>
                </a:solidFill>
              </a:rPr>
              <a:t>.</a:t>
            </a:r>
            <a:endParaRPr lang="en-US" sz="4000" dirty="0">
              <a:solidFill>
                <a:schemeClr val="tx1"/>
              </a:solidFill>
            </a:endParaRPr>
          </a:p>
        </p:txBody>
      </p:sp>
      <p:cxnSp>
        <p:nvCxnSpPr>
          <p:cNvPr id="7" name="Straight Connector 6"/>
          <p:cNvCxnSpPr/>
          <p:nvPr/>
        </p:nvCxnSpPr>
        <p:spPr>
          <a:xfrm>
            <a:off x="6858000" y="4572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934200" y="61912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rot="20074053">
            <a:off x="4337172" y="2112583"/>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6493498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76200"/>
            <a:ext cx="6705600" cy="6096000"/>
          </a:xfrm>
        </p:spPr>
        <p:txBody>
          <a:bodyPr>
            <a:normAutofit fontScale="25000" lnSpcReduction="20000"/>
          </a:bodyPr>
          <a:lstStyle/>
          <a:p>
            <a:r>
              <a:rPr lang="en-US" b="1" dirty="0"/>
              <a:t> </a:t>
            </a:r>
            <a:r>
              <a:rPr lang="en-US" sz="6400" b="1" dirty="0" smtClean="0">
                <a:solidFill>
                  <a:schemeClr val="tx1"/>
                </a:solidFill>
                <a:effectLst/>
              </a:rPr>
              <a:t>Reading 4  </a:t>
            </a:r>
            <a:r>
              <a:rPr lang="en-US" sz="6400" b="1" dirty="0">
                <a:solidFill>
                  <a:schemeClr val="tx1"/>
                </a:solidFill>
              </a:rPr>
              <a:t>Rethinking School Discipline   </a:t>
            </a:r>
            <a:endParaRPr lang="en-US" sz="6400" dirty="0">
              <a:solidFill>
                <a:schemeClr val="tx1"/>
              </a:solidFill>
            </a:endParaRPr>
          </a:p>
          <a:p>
            <a:r>
              <a:rPr lang="en-US" sz="6400" dirty="0">
                <a:solidFill>
                  <a:schemeClr val="tx1"/>
                </a:solidFill>
              </a:rPr>
              <a:t>By Arne Duncan, Secretary of Education, </a:t>
            </a:r>
            <a:endParaRPr lang="en-US" dirty="0">
              <a:solidFill>
                <a:schemeClr val="tx1"/>
              </a:solidFill>
            </a:endParaRPr>
          </a:p>
          <a:p>
            <a:r>
              <a:rPr lang="en-US" dirty="0">
                <a:solidFill>
                  <a:schemeClr val="tx1"/>
                </a:solidFill>
              </a:rPr>
              <a:t>January 8, 2014</a:t>
            </a:r>
          </a:p>
          <a:p>
            <a:r>
              <a:rPr lang="en-US" dirty="0"/>
              <a:t> </a:t>
            </a:r>
          </a:p>
          <a:p>
            <a:pPr algn="l"/>
            <a:r>
              <a:rPr lang="en-US" sz="3600" dirty="0">
                <a:solidFill>
                  <a:schemeClr val="tx1"/>
                </a:solidFill>
              </a:rPr>
              <a:t>(</a:t>
            </a:r>
            <a:r>
              <a:rPr lang="en-US" sz="3600" i="1" dirty="0">
                <a:solidFill>
                  <a:schemeClr val="tx1"/>
                </a:solidFill>
              </a:rPr>
              <a:t>The following excerpt is from a speech written by Arne Duncan, current Secretary of Education. Mr. Duncan delivered the speech to educators as well as students at Frederick Douglas High School</a:t>
            </a:r>
            <a:r>
              <a:rPr lang="en-US" sz="3600" i="1" dirty="0" smtClean="0">
                <a:solidFill>
                  <a:schemeClr val="tx1"/>
                </a:solidFill>
              </a:rPr>
              <a:t>.)</a:t>
            </a:r>
          </a:p>
          <a:p>
            <a:pPr algn="l"/>
            <a:endParaRPr lang="en-US" sz="2800" dirty="0">
              <a:solidFill>
                <a:schemeClr val="tx1"/>
              </a:solidFill>
            </a:endParaRPr>
          </a:p>
          <a:p>
            <a:pPr algn="l"/>
            <a:r>
              <a:rPr lang="en-US" sz="4000" dirty="0">
                <a:solidFill>
                  <a:schemeClr val="tx1"/>
                </a:solidFill>
              </a:rPr>
              <a:t>. . . Racial discrimination in school discipline is a real problem today, and not just an issue from 40 to 50 years ago. We must tackle these brutal truths head on—that is the only way to change the reality that our children face every day.</a:t>
            </a:r>
          </a:p>
          <a:p>
            <a:pPr algn="l"/>
            <a:r>
              <a:rPr lang="en-US" sz="4000" dirty="0">
                <a:solidFill>
                  <a:schemeClr val="tx1"/>
                </a:solidFill>
              </a:rPr>
              <a:t>There is no single formula; no silver bullet for ensuring school discipline is equitable and effective. . . The need to rethink and redesign school discipline practices is long overdue. Too many schools resort too quickly to exclusion, even for minor misbehaviors.</a:t>
            </a:r>
          </a:p>
          <a:p>
            <a:pPr algn="l"/>
            <a:endParaRPr lang="en-US" sz="2800" b="1" i="1" dirty="0" smtClean="0">
              <a:solidFill>
                <a:schemeClr val="tx1"/>
              </a:solidFill>
            </a:endParaRPr>
          </a:p>
          <a:p>
            <a:pPr algn="l"/>
            <a:r>
              <a:rPr lang="en-US" sz="4000" b="1" i="1" dirty="0" smtClean="0">
                <a:solidFill>
                  <a:schemeClr val="tx1"/>
                </a:solidFill>
              </a:rPr>
              <a:t>Exclusionary </a:t>
            </a:r>
            <a:r>
              <a:rPr lang="en-US" sz="4000" b="1" i="1" dirty="0">
                <a:solidFill>
                  <a:schemeClr val="tx1"/>
                </a:solidFill>
              </a:rPr>
              <a:t>discipline</a:t>
            </a:r>
            <a:r>
              <a:rPr lang="en-US" sz="4000" dirty="0">
                <a:solidFill>
                  <a:schemeClr val="tx1"/>
                </a:solidFill>
              </a:rPr>
              <a:t> is so common that in some cases, pre-K students as young as three- and four-years old are getting suspended. . . . In Maryland, 91 pre-K students were suspended or expelled during the 2011-12 school year.</a:t>
            </a:r>
          </a:p>
          <a:p>
            <a:pPr algn="l"/>
            <a:r>
              <a:rPr lang="en-US" sz="4000" b="1" dirty="0">
                <a:solidFill>
                  <a:srgbClr val="FF0000"/>
                </a:solidFill>
              </a:rPr>
              <a:t>Schools should remove students from the classroom as a last resort, and only for serious </a:t>
            </a:r>
            <a:r>
              <a:rPr lang="en-US" sz="4000" b="1" i="1" dirty="0">
                <a:solidFill>
                  <a:srgbClr val="FF0000"/>
                </a:solidFill>
              </a:rPr>
              <a:t>infractions</a:t>
            </a:r>
            <a:r>
              <a:rPr lang="en-US" sz="4000" b="1" dirty="0">
                <a:solidFill>
                  <a:srgbClr val="FF0000"/>
                </a:solidFill>
              </a:rPr>
              <a:t>, like endangering the safety of other students. Unfortunately today, suspensions and expulsions are not primarily used as a last resort for serious infractions. A landmark study in Texas found  . . . a majority of students were suspended or expelled at least once between 7th and 12th grade.</a:t>
            </a:r>
          </a:p>
          <a:p>
            <a:pPr algn="l"/>
            <a:endParaRPr lang="en-US" sz="2800" dirty="0" smtClean="0">
              <a:solidFill>
                <a:srgbClr val="FF0000"/>
              </a:solidFill>
            </a:endParaRPr>
          </a:p>
          <a:p>
            <a:pPr algn="l"/>
            <a:r>
              <a:rPr lang="en-US" sz="4000" b="1" dirty="0" smtClean="0">
                <a:solidFill>
                  <a:srgbClr val="FF0000"/>
                </a:solidFill>
              </a:rPr>
              <a:t>Nationwide</a:t>
            </a:r>
            <a:r>
              <a:rPr lang="en-US" sz="4000" b="1" dirty="0">
                <a:solidFill>
                  <a:srgbClr val="FF0000"/>
                </a:solidFill>
              </a:rPr>
              <a:t>, as many as 95 percent of out-of-school suspensions are for nonviolent misbehavior--like being disruptive, acting disrespectfully, tardiness, profanity, and dress code violations.</a:t>
            </a:r>
          </a:p>
          <a:p>
            <a:pPr algn="l"/>
            <a:r>
              <a:rPr lang="en-US" sz="4000" dirty="0">
                <a:solidFill>
                  <a:schemeClr val="tx1"/>
                </a:solidFill>
              </a:rPr>
              <a:t>Let me be clear—these are all issues that must be dealt with effectively, and with a sense of urgency when they arise. </a:t>
            </a:r>
            <a:r>
              <a:rPr lang="en-US" sz="4000" b="1" dirty="0">
                <a:solidFill>
                  <a:srgbClr val="FF0000"/>
                </a:solidFill>
              </a:rPr>
              <a:t>But I would ask, is putting children out of school the best remedy</a:t>
            </a:r>
            <a:r>
              <a:rPr lang="en-US" sz="4000" dirty="0">
                <a:solidFill>
                  <a:schemeClr val="tx1"/>
                </a:solidFill>
              </a:rPr>
              <a:t>, the best solution to the problem? In California, nearly half of the more than 700,000 suspensions statewide in the 2011-12 school year were for, quote, “willful defiance.”</a:t>
            </a:r>
          </a:p>
          <a:p>
            <a:pPr algn="l"/>
            <a:endParaRPr lang="en-US" sz="2800" dirty="0" smtClean="0">
              <a:solidFill>
                <a:schemeClr val="tx1"/>
              </a:solidFill>
            </a:endParaRPr>
          </a:p>
          <a:p>
            <a:pPr algn="l"/>
            <a:r>
              <a:rPr lang="en-US" sz="4000" dirty="0" smtClean="0">
                <a:solidFill>
                  <a:schemeClr val="tx1"/>
                </a:solidFill>
              </a:rPr>
              <a:t>. </a:t>
            </a:r>
            <a:r>
              <a:rPr lang="en-US" sz="4000" dirty="0">
                <a:solidFill>
                  <a:schemeClr val="tx1"/>
                </a:solidFill>
              </a:rPr>
              <a:t>. . In recent years, </a:t>
            </a:r>
            <a:r>
              <a:rPr lang="en-US" sz="4000" b="1" dirty="0">
                <a:solidFill>
                  <a:srgbClr val="FF0000"/>
                </a:solidFill>
              </a:rPr>
              <a:t>secondary schools have suspended or expelled an estimated two million students a year</a:t>
            </a:r>
            <a:r>
              <a:rPr lang="en-US" sz="4000" b="1" dirty="0">
                <a:solidFill>
                  <a:schemeClr val="bg1"/>
                </a:solidFill>
              </a:rPr>
              <a:t>. </a:t>
            </a:r>
            <a:r>
              <a:rPr lang="en-US" sz="4000" dirty="0">
                <a:solidFill>
                  <a:schemeClr val="tx1"/>
                </a:solidFill>
              </a:rPr>
              <a:t>That is a staggering amount of lost learning time--and lost opportunity to provide support</a:t>
            </a:r>
            <a:r>
              <a:rPr lang="en-US" sz="4000" dirty="0" smtClean="0">
                <a:solidFill>
                  <a:schemeClr val="tx1"/>
                </a:solidFill>
              </a:rPr>
              <a:t>.</a:t>
            </a:r>
            <a:r>
              <a:rPr lang="en-US" sz="4000" dirty="0">
                <a:solidFill>
                  <a:schemeClr val="tx1"/>
                </a:solidFill>
              </a:rPr>
              <a:t> </a:t>
            </a:r>
          </a:p>
          <a:p>
            <a:pPr algn="l"/>
            <a:r>
              <a:rPr lang="en-US" sz="4000" dirty="0">
                <a:solidFill>
                  <a:schemeClr val="tx1"/>
                </a:solidFill>
              </a:rPr>
              <a:t> </a:t>
            </a:r>
            <a:r>
              <a:rPr lang="en-US" sz="4000" dirty="0" smtClean="0">
                <a:solidFill>
                  <a:schemeClr val="tx1"/>
                </a:solidFill>
                <a:effectLst/>
              </a:rPr>
              <a:t> </a:t>
            </a:r>
            <a:br>
              <a:rPr lang="en-US" sz="4000" dirty="0" smtClean="0">
                <a:solidFill>
                  <a:schemeClr val="tx1"/>
                </a:solidFill>
                <a:effectLst/>
              </a:rPr>
            </a:br>
            <a:r>
              <a:rPr lang="en-US" sz="4000" dirty="0">
                <a:solidFill>
                  <a:schemeClr val="tx1"/>
                </a:solidFill>
              </a:rPr>
              <a:t>Making matters worse, </a:t>
            </a:r>
            <a:r>
              <a:rPr lang="en-US" sz="4000" i="1" dirty="0">
                <a:solidFill>
                  <a:srgbClr val="FF0000"/>
                </a:solidFill>
              </a:rPr>
              <a:t>exclusionary discipline</a:t>
            </a:r>
            <a:r>
              <a:rPr lang="en-US" sz="4000" dirty="0">
                <a:solidFill>
                  <a:srgbClr val="FF0000"/>
                </a:solidFill>
              </a:rPr>
              <a:t> is applied disproportionately to children of color and students with disabilities. Educationally, and morally, that … is simply unacceptable. </a:t>
            </a:r>
          </a:p>
          <a:p>
            <a:pPr algn="l"/>
            <a:endParaRPr lang="en-US" sz="2800" dirty="0" smtClean="0">
              <a:solidFill>
                <a:srgbClr val="FF0000"/>
              </a:solidFill>
            </a:endParaRPr>
          </a:p>
          <a:p>
            <a:pPr algn="l"/>
            <a:r>
              <a:rPr lang="en-US" sz="4000" dirty="0" smtClean="0">
                <a:solidFill>
                  <a:schemeClr val="tx1"/>
                </a:solidFill>
              </a:rPr>
              <a:t>Our </a:t>
            </a:r>
            <a:r>
              <a:rPr lang="en-US" sz="4000" dirty="0">
                <a:solidFill>
                  <a:schemeClr val="tx1"/>
                </a:solidFill>
              </a:rPr>
              <a:t>department’s Civil Rights Data Collection shows that African-American students . . . are more than three times as likely as their white peers to be expelled or suspended.</a:t>
            </a:r>
          </a:p>
          <a:p>
            <a:pPr algn="l"/>
            <a:endParaRPr lang="en-US" sz="2800" dirty="0" smtClean="0">
              <a:solidFill>
                <a:schemeClr val="tx1"/>
              </a:solidFill>
            </a:endParaRPr>
          </a:p>
          <a:p>
            <a:pPr algn="l"/>
            <a:r>
              <a:rPr lang="en-US" sz="4000" dirty="0" smtClean="0">
                <a:solidFill>
                  <a:schemeClr val="tx1"/>
                </a:solidFill>
              </a:rPr>
              <a:t>We </a:t>
            </a:r>
            <a:r>
              <a:rPr lang="en-US" sz="4000" dirty="0">
                <a:solidFill>
                  <a:schemeClr val="tx1"/>
                </a:solidFill>
              </a:rPr>
              <a:t>can, and must, do much better. This guidance package—spelling out three guiding principles for equitable school discipline—is so important.</a:t>
            </a:r>
          </a:p>
          <a:p>
            <a:pPr algn="l"/>
            <a:endParaRPr lang="en-US" sz="2800" dirty="0" smtClean="0">
              <a:solidFill>
                <a:schemeClr val="tx1"/>
              </a:solidFill>
            </a:endParaRPr>
          </a:p>
          <a:p>
            <a:pPr algn="l"/>
            <a:r>
              <a:rPr lang="en-US" sz="4000" dirty="0" smtClean="0">
                <a:solidFill>
                  <a:schemeClr val="tx1"/>
                </a:solidFill>
              </a:rPr>
              <a:t>Those </a:t>
            </a:r>
            <a:r>
              <a:rPr lang="en-US" sz="4000" b="1" dirty="0">
                <a:solidFill>
                  <a:srgbClr val="FF0000"/>
                </a:solidFill>
              </a:rPr>
              <a:t>three guiding principles </a:t>
            </a:r>
            <a:r>
              <a:rPr lang="en-US" sz="4000" dirty="0">
                <a:solidFill>
                  <a:schemeClr val="tx1"/>
                </a:solidFill>
              </a:rPr>
              <a:t>are simple and straightforward</a:t>
            </a:r>
            <a:r>
              <a:rPr lang="en-US" sz="4000" dirty="0" smtClean="0">
                <a:solidFill>
                  <a:schemeClr val="tx1"/>
                </a:solidFill>
              </a:rPr>
              <a:t>.</a:t>
            </a:r>
            <a:endParaRPr lang="en-US" sz="4000" dirty="0">
              <a:solidFill>
                <a:schemeClr val="tx1"/>
              </a:solidFill>
            </a:endParaRPr>
          </a:p>
        </p:txBody>
      </p:sp>
      <p:cxnSp>
        <p:nvCxnSpPr>
          <p:cNvPr id="7" name="Straight Connector 6"/>
          <p:cNvCxnSpPr/>
          <p:nvPr/>
        </p:nvCxnSpPr>
        <p:spPr>
          <a:xfrm>
            <a:off x="6858000" y="4572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934200" y="61912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Box 8"/>
          <p:cNvSpPr txBox="1"/>
          <p:nvPr/>
        </p:nvSpPr>
        <p:spPr>
          <a:xfrm>
            <a:off x="6931127" y="1215241"/>
            <a:ext cx="1949245" cy="3970318"/>
          </a:xfrm>
          <a:prstGeom prst="rect">
            <a:avLst/>
          </a:prstGeom>
          <a:noFill/>
        </p:spPr>
        <p:txBody>
          <a:bodyPr wrap="square" rtlCol="0">
            <a:spAutoFit/>
          </a:bodyPr>
          <a:lstStyle/>
          <a:p>
            <a:r>
              <a:rPr lang="en-US" dirty="0" smtClean="0">
                <a:solidFill>
                  <a:srgbClr val="FF0000"/>
                </a:solidFill>
              </a:rPr>
              <a:t>Gist:</a:t>
            </a:r>
          </a:p>
          <a:p>
            <a:endParaRPr lang="en-US" dirty="0">
              <a:solidFill>
                <a:srgbClr val="FF0000"/>
              </a:solidFill>
            </a:endParaRPr>
          </a:p>
          <a:p>
            <a:r>
              <a:rPr lang="en-US" dirty="0" smtClean="0">
                <a:solidFill>
                  <a:srgbClr val="FF0000"/>
                </a:solidFill>
              </a:rPr>
              <a:t>Duncan opposes exclusionary discipline (suspension)</a:t>
            </a:r>
          </a:p>
          <a:p>
            <a:endParaRPr lang="en-US" dirty="0">
              <a:solidFill>
                <a:srgbClr val="FF0000"/>
              </a:solidFill>
            </a:endParaRPr>
          </a:p>
          <a:p>
            <a:r>
              <a:rPr lang="en-US" dirty="0" smtClean="0">
                <a:solidFill>
                  <a:srgbClr val="FF0000"/>
                </a:solidFill>
              </a:rPr>
              <a:t>Full of statistics that can be cited</a:t>
            </a:r>
          </a:p>
          <a:p>
            <a:endParaRPr lang="en-US" dirty="0">
              <a:solidFill>
                <a:srgbClr val="FF0000"/>
              </a:solidFill>
            </a:endParaRPr>
          </a:p>
          <a:p>
            <a:r>
              <a:rPr lang="en-US" dirty="0" smtClean="0">
                <a:solidFill>
                  <a:srgbClr val="FF0000"/>
                </a:solidFill>
              </a:rPr>
              <a:t>Source:  Arne Duncan, U.S. Secretary of Education</a:t>
            </a:r>
            <a:endParaRPr lang="en-US" dirty="0">
              <a:solidFill>
                <a:srgbClr val="FF0000"/>
              </a:solidFill>
            </a:endParaRPr>
          </a:p>
        </p:txBody>
      </p:sp>
    </p:spTree>
    <p:extLst>
      <p:ext uri="{BB962C8B-B14F-4D97-AF65-F5344CB8AC3E}">
        <p14:creationId xmlns:p14="http://schemas.microsoft.com/office/powerpoint/2010/main" val="2570059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76200"/>
            <a:ext cx="6934200" cy="6096000"/>
          </a:xfrm>
        </p:spPr>
        <p:txBody>
          <a:bodyPr>
            <a:normAutofit fontScale="25000" lnSpcReduction="20000"/>
          </a:bodyPr>
          <a:lstStyle/>
          <a:p>
            <a:r>
              <a:rPr lang="en-US" b="1" dirty="0">
                <a:solidFill>
                  <a:schemeClr val="tx1"/>
                </a:solidFill>
              </a:rPr>
              <a:t> </a:t>
            </a:r>
            <a:r>
              <a:rPr lang="en-US" sz="6400" dirty="0" smtClean="0">
                <a:solidFill>
                  <a:schemeClr val="tx1"/>
                </a:solidFill>
                <a:effectLst/>
              </a:rPr>
              <a:t>Reading 4  </a:t>
            </a:r>
            <a:r>
              <a:rPr lang="en-US" sz="6400" dirty="0">
                <a:solidFill>
                  <a:schemeClr val="tx1"/>
                </a:solidFill>
              </a:rPr>
              <a:t>Rethinking School Discipline   </a:t>
            </a:r>
          </a:p>
          <a:p>
            <a:r>
              <a:rPr lang="en-US" sz="6400" dirty="0">
                <a:solidFill>
                  <a:schemeClr val="tx1"/>
                </a:solidFill>
              </a:rPr>
              <a:t>By Arne Duncan, Secretary of Education, </a:t>
            </a:r>
            <a:r>
              <a:rPr lang="en-US" sz="6400" i="1" dirty="0" smtClean="0">
                <a:solidFill>
                  <a:schemeClr val="tx1"/>
                </a:solidFill>
              </a:rPr>
              <a:t>continued</a:t>
            </a:r>
            <a:endParaRPr lang="en-US" i="1" dirty="0">
              <a:solidFill>
                <a:schemeClr val="tx1"/>
              </a:solidFill>
            </a:endParaRPr>
          </a:p>
          <a:p>
            <a:r>
              <a:rPr lang="en-US" dirty="0"/>
              <a:t>January 8, 2014</a:t>
            </a:r>
          </a:p>
          <a:p>
            <a:r>
              <a:rPr lang="en-US" dirty="0"/>
              <a:t> </a:t>
            </a:r>
          </a:p>
          <a:p>
            <a:pPr algn="l"/>
            <a:r>
              <a:rPr lang="en-US" sz="4400" dirty="0" smtClean="0">
                <a:solidFill>
                  <a:schemeClr val="tx1"/>
                </a:solidFill>
              </a:rPr>
              <a:t>First</a:t>
            </a:r>
            <a:r>
              <a:rPr lang="en-US" sz="4400" dirty="0">
                <a:solidFill>
                  <a:schemeClr val="tx1"/>
                </a:solidFill>
              </a:rPr>
              <a:t>, schools and districts should take deliberate steps </a:t>
            </a:r>
            <a:r>
              <a:rPr lang="en-US" sz="4400" b="1" dirty="0">
                <a:solidFill>
                  <a:schemeClr val="tx1"/>
                </a:solidFill>
              </a:rPr>
              <a:t>to build positive school climates </a:t>
            </a:r>
            <a:r>
              <a:rPr lang="en-US" sz="4400" dirty="0">
                <a:solidFill>
                  <a:schemeClr val="tx1"/>
                </a:solidFill>
              </a:rPr>
              <a:t>to prevent misbehavior and target student supports help address underlying causes of misbehavior--like trauma, substance abuse, and mental health issues.</a:t>
            </a:r>
          </a:p>
          <a:p>
            <a:pPr algn="l"/>
            <a:r>
              <a:rPr lang="en-US" sz="4400" dirty="0">
                <a:solidFill>
                  <a:schemeClr val="tx1"/>
                </a:solidFill>
              </a:rPr>
              <a:t>. . . Schools should be training staff, engaging families and community partners, and deploying financial resources to help students develop the </a:t>
            </a:r>
            <a:r>
              <a:rPr lang="en-US" sz="4400" b="1" i="1" dirty="0">
                <a:solidFill>
                  <a:schemeClr val="tx1"/>
                </a:solidFill>
              </a:rPr>
              <a:t>resolution skills</a:t>
            </a:r>
            <a:r>
              <a:rPr lang="en-US" sz="4400" dirty="0">
                <a:solidFill>
                  <a:schemeClr val="tx1"/>
                </a:solidFill>
              </a:rPr>
              <a:t> they need to avoid or </a:t>
            </a:r>
            <a:r>
              <a:rPr lang="en-US" sz="4400" b="1" i="1" dirty="0">
                <a:solidFill>
                  <a:schemeClr val="tx1"/>
                </a:solidFill>
              </a:rPr>
              <a:t>de-escalate</a:t>
            </a:r>
            <a:r>
              <a:rPr lang="en-US" sz="4400" dirty="0">
                <a:solidFill>
                  <a:schemeClr val="tx1"/>
                </a:solidFill>
              </a:rPr>
              <a:t> problems. As </a:t>
            </a:r>
            <a:r>
              <a:rPr lang="en-US" sz="4400" b="1" i="1" dirty="0">
                <a:solidFill>
                  <a:schemeClr val="tx1"/>
                </a:solidFill>
              </a:rPr>
              <a:t>Frederick Douglass</a:t>
            </a:r>
            <a:r>
              <a:rPr lang="en-US" sz="4400" dirty="0">
                <a:solidFill>
                  <a:schemeClr val="tx1"/>
                </a:solidFill>
              </a:rPr>
              <a:t> famously said, “It is easier to build strong children than to repair broken men.” Grit, resilience, conflict resolution skills—these are all skills that can be taught and learned, and are as important to long-term success as reading, writing, and math.</a:t>
            </a:r>
          </a:p>
          <a:p>
            <a:pPr algn="l"/>
            <a:r>
              <a:rPr lang="en-US" sz="4400" dirty="0">
                <a:solidFill>
                  <a:schemeClr val="tx1"/>
                </a:solidFill>
              </a:rPr>
              <a:t>The second principle is that schools and districts should ensure that </a:t>
            </a:r>
            <a:r>
              <a:rPr lang="en-US" sz="4400" b="1" dirty="0">
                <a:solidFill>
                  <a:schemeClr val="tx1"/>
                </a:solidFill>
              </a:rPr>
              <a:t>clear, appropriate, and consistent expectations and</a:t>
            </a:r>
            <a:r>
              <a:rPr lang="en-US" sz="4400" dirty="0">
                <a:solidFill>
                  <a:schemeClr val="tx1"/>
                </a:solidFill>
              </a:rPr>
              <a:t> </a:t>
            </a:r>
            <a:r>
              <a:rPr lang="en-US" sz="4400" b="1" i="1" dirty="0">
                <a:solidFill>
                  <a:schemeClr val="tx1"/>
                </a:solidFill>
              </a:rPr>
              <a:t>consequences</a:t>
            </a:r>
            <a:r>
              <a:rPr lang="en-US" sz="4400" dirty="0">
                <a:solidFill>
                  <a:schemeClr val="tx1"/>
                </a:solidFill>
              </a:rPr>
              <a:t> are in place, both to prevent and to address misbehavior.</a:t>
            </a:r>
          </a:p>
          <a:p>
            <a:pPr algn="l"/>
            <a:r>
              <a:rPr lang="en-US" sz="4400" dirty="0">
                <a:solidFill>
                  <a:schemeClr val="tx1"/>
                </a:solidFill>
              </a:rPr>
              <a:t>And schools should be seeking to provide differing levels of support and </a:t>
            </a:r>
            <a:r>
              <a:rPr lang="en-US" sz="4400" i="1" dirty="0">
                <a:solidFill>
                  <a:schemeClr val="tx1"/>
                </a:solidFill>
              </a:rPr>
              <a:t>interventions</a:t>
            </a:r>
            <a:r>
              <a:rPr lang="en-US" sz="4400" dirty="0">
                <a:solidFill>
                  <a:schemeClr val="tx1"/>
                </a:solidFill>
              </a:rPr>
              <a:t> to students, based on their needs—we know some students need more intensive support than others. The one-size-fits-all mentality simply doesn’t work.</a:t>
            </a:r>
          </a:p>
          <a:p>
            <a:pPr algn="l"/>
            <a:r>
              <a:rPr lang="en-US" sz="4400" dirty="0">
                <a:solidFill>
                  <a:schemeClr val="tx1"/>
                </a:solidFill>
              </a:rPr>
              <a:t>The third and final principle is that school leaders and educators should </a:t>
            </a:r>
            <a:r>
              <a:rPr lang="en-US" sz="4400" b="1" dirty="0">
                <a:solidFill>
                  <a:schemeClr val="tx1"/>
                </a:solidFill>
              </a:rPr>
              <a:t>strive to ensure fairness and equity for all students </a:t>
            </a:r>
            <a:r>
              <a:rPr lang="en-US" sz="4400" dirty="0">
                <a:solidFill>
                  <a:schemeClr val="tx1"/>
                </a:solidFill>
              </a:rPr>
              <a:t>through continuous improvement.</a:t>
            </a:r>
          </a:p>
          <a:p>
            <a:pPr algn="l"/>
            <a:r>
              <a:rPr lang="en-US" sz="4400" dirty="0">
                <a:solidFill>
                  <a:schemeClr val="tx1"/>
                </a:solidFill>
              </a:rPr>
              <a:t>. . . Too many times, schools, districts, and states fail to follow these guiding principles. And the overuse of suspensions and expulsions has taken a terrible toll on students, families, schools, and communities.</a:t>
            </a:r>
          </a:p>
          <a:p>
            <a:pPr algn="l"/>
            <a:r>
              <a:rPr lang="en-US" sz="4400" dirty="0">
                <a:solidFill>
                  <a:schemeClr val="tx1"/>
                </a:solidFill>
              </a:rPr>
              <a:t>Suspended students are less likely to graduate on time--and are more likely to repeat a grade, drop out of school, and become involved in the juvenile justice system</a:t>
            </a:r>
            <a:r>
              <a:rPr lang="en-US" sz="4400" dirty="0" smtClean="0">
                <a:solidFill>
                  <a:schemeClr val="tx1"/>
                </a:solidFill>
              </a:rPr>
              <a:t>.</a:t>
            </a:r>
          </a:p>
          <a:p>
            <a:pPr algn="l"/>
            <a:r>
              <a:rPr lang="en-US" sz="4400" b="1" dirty="0"/>
              <a:t> </a:t>
            </a:r>
            <a:endParaRPr lang="en-US" sz="4400" dirty="0">
              <a:solidFill>
                <a:schemeClr val="tx1"/>
              </a:solidFill>
            </a:endParaRPr>
          </a:p>
          <a:p>
            <a:pPr algn="l"/>
            <a:r>
              <a:rPr lang="en-US" sz="4400" dirty="0">
                <a:solidFill>
                  <a:schemeClr val="tx1"/>
                </a:solidFill>
              </a:rPr>
              <a:t>The school-to-prison pipeline must be challenged every day. In Texas, a single suspension or expulsion . . . almost tripled a student’s likelihood of becoming involved in the juvenile justice system.. . .</a:t>
            </a:r>
            <a:r>
              <a:rPr lang="en-US" sz="4400" dirty="0" smtClean="0">
                <a:solidFill>
                  <a:schemeClr val="tx1"/>
                </a:solidFill>
                <a:effectLst/>
              </a:rPr>
              <a:t> </a:t>
            </a:r>
            <a:r>
              <a:rPr lang="en-US" sz="4400" dirty="0">
                <a:solidFill>
                  <a:schemeClr val="tx1"/>
                </a:solidFill>
              </a:rPr>
              <a:t>Students want and need clear boundaries, structure, and consistency. They need to feel safe and respected. It is always the right thing to set high expectations for students, not just in academic terms, but for their behavior and conduct.</a:t>
            </a:r>
          </a:p>
          <a:p>
            <a:pPr algn="l"/>
            <a:r>
              <a:rPr lang="en-US" sz="4400" dirty="0">
                <a:solidFill>
                  <a:schemeClr val="tx1"/>
                </a:solidFill>
              </a:rPr>
              <a:t>No school can be a great school if it is not first a safe school, and no teacher or student should ever feel unsafe or unable to concentrate on teaching and learning. . . .</a:t>
            </a:r>
          </a:p>
          <a:p>
            <a:pPr algn="l"/>
            <a:r>
              <a:rPr lang="en-US" sz="4400" dirty="0">
                <a:solidFill>
                  <a:schemeClr val="tx1"/>
                </a:solidFill>
              </a:rPr>
              <a:t>Schools continue to be among our safest institutions for children, and violence and crime has declined in schools during the last decade. But a substantial subset of middle- and high schools still has unacceptable levels of violence, and bullying is far too common.</a:t>
            </a:r>
          </a:p>
          <a:p>
            <a:pPr algn="l"/>
            <a:r>
              <a:rPr lang="en-US" sz="4400" dirty="0">
                <a:solidFill>
                  <a:schemeClr val="tx1"/>
                </a:solidFill>
              </a:rPr>
              <a:t>Ultimately, the guiding principles and action steps we have outlined today are just a starting point for creating safe schools, where teachers can concentrate on teaching and where students are in class and learning. .  .  .</a:t>
            </a:r>
          </a:p>
          <a:p>
            <a:pPr algn="l"/>
            <a:r>
              <a:rPr lang="en-US" sz="4400" b="1" i="1" dirty="0">
                <a:solidFill>
                  <a:schemeClr val="tx1"/>
                </a:solidFill>
              </a:rPr>
              <a:t>Thurgood Marshall</a:t>
            </a:r>
            <a:r>
              <a:rPr lang="en-US" sz="4400" dirty="0">
                <a:solidFill>
                  <a:schemeClr val="tx1"/>
                </a:solidFill>
              </a:rPr>
              <a:t>, proud alum of Frederick Douglass High, said that “None of us got where we are solely by pulling ourselves up by our bootstraps. We got here because somebody—a parent, a teacher . . . bent down and helped us pick up our boots.”</a:t>
            </a:r>
          </a:p>
          <a:p>
            <a:pPr algn="l"/>
            <a:r>
              <a:rPr lang="en-US" sz="4400" dirty="0">
                <a:solidFill>
                  <a:schemeClr val="tx1"/>
                </a:solidFill>
              </a:rPr>
              <a:t>So, let us all reach out to help all our children pick up their boots and build positive futures for themselves.</a:t>
            </a:r>
          </a:p>
          <a:p>
            <a:pPr algn="l"/>
            <a:r>
              <a:rPr lang="en-US" sz="4400" dirty="0">
                <a:solidFill>
                  <a:schemeClr val="tx1"/>
                </a:solidFill>
              </a:rPr>
              <a:t> </a:t>
            </a:r>
          </a:p>
          <a:p>
            <a:pPr algn="l"/>
            <a:r>
              <a:rPr lang="en-US" sz="4400" b="1" i="1" dirty="0"/>
              <a:t>Source:</a:t>
            </a:r>
            <a:r>
              <a:rPr lang="en-US" sz="4400" dirty="0"/>
              <a:t> Duncan, Arne. Speech . “Rethinking School Discipline.” Release of the </a:t>
            </a:r>
            <a:r>
              <a:rPr lang="en-US" sz="4400" i="1" dirty="0"/>
              <a:t>Joint DOJ-ED School Discipline Guidance Package.</a:t>
            </a:r>
            <a:r>
              <a:rPr lang="en-US" sz="4400" dirty="0"/>
              <a:t> The Academies at Frederick Douglass High School, Baltimore, MD., 8 January, 2014. Web. 5 March 2014. </a:t>
            </a:r>
          </a:p>
          <a:p>
            <a:pPr algn="l"/>
            <a:r>
              <a:rPr lang="en-US" sz="4400" dirty="0"/>
              <a:t> </a:t>
            </a:r>
          </a:p>
          <a:p>
            <a:pPr algn="l"/>
            <a:r>
              <a:rPr lang="en-US" sz="4400" b="1" i="1" dirty="0"/>
              <a:t>About the author:</a:t>
            </a:r>
            <a:r>
              <a:rPr lang="en-US" sz="4400" dirty="0"/>
              <a:t> Arne Duncan was appointed by President Obama as Secretary of Education in 2009.  </a:t>
            </a:r>
            <a:br>
              <a:rPr lang="en-US" sz="4400" dirty="0"/>
            </a:br>
            <a:endParaRPr lang="en-US" sz="4400" dirty="0"/>
          </a:p>
          <a:p>
            <a:pPr algn="l"/>
            <a:endParaRPr lang="en-US" sz="4400" dirty="0">
              <a:solidFill>
                <a:schemeClr val="tx1"/>
              </a:solidFill>
            </a:endParaRPr>
          </a:p>
        </p:txBody>
      </p:sp>
      <p:cxnSp>
        <p:nvCxnSpPr>
          <p:cNvPr id="7" name="Straight Connector 6"/>
          <p:cNvCxnSpPr/>
          <p:nvPr/>
        </p:nvCxnSpPr>
        <p:spPr>
          <a:xfrm>
            <a:off x="7076768" y="4572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7086600" y="60898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5"/>
          <p:cNvSpPr/>
          <p:nvPr/>
        </p:nvSpPr>
        <p:spPr>
          <a:xfrm rot="20074053">
            <a:off x="2610063" y="1370711"/>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1812958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988" y="609600"/>
            <a:ext cx="7772400" cy="1470025"/>
          </a:xfrm>
        </p:spPr>
        <p:txBody>
          <a:bodyPr>
            <a:normAutofit fontScale="90000"/>
          </a:bodyPr>
          <a:lstStyle/>
          <a:p>
            <a:pPr algn="l"/>
            <a:r>
              <a:rPr lang="en-US" dirty="0" smtClean="0"/>
              <a:t>Goal:</a:t>
            </a:r>
            <a:br>
              <a:rPr lang="en-US" dirty="0" smtClean="0"/>
            </a:br>
            <a:r>
              <a:rPr lang="en-US" dirty="0"/>
              <a:t/>
            </a:r>
            <a:br>
              <a:rPr lang="en-US" dirty="0"/>
            </a:br>
            <a:r>
              <a:rPr lang="en-US" sz="4000" dirty="0" smtClean="0"/>
              <a:t>Preview the materials and walk through a process for completing the task.</a:t>
            </a:r>
            <a:endParaRPr lang="en-US" sz="4000" dirty="0"/>
          </a:p>
        </p:txBody>
      </p:sp>
      <p:graphicFrame>
        <p:nvGraphicFramePr>
          <p:cNvPr id="6" name="Table 5"/>
          <p:cNvGraphicFramePr>
            <a:graphicFrameLocks noGrp="1"/>
          </p:cNvGraphicFramePr>
          <p:nvPr/>
        </p:nvGraphicFramePr>
        <p:xfrm>
          <a:off x="1543050" y="3660616"/>
          <a:ext cx="6057900" cy="405130"/>
        </p:xfrm>
        <a:graphic>
          <a:graphicData uri="http://schemas.openxmlformats.org/drawingml/2006/table">
            <a:tbl>
              <a:tblPr firstRow="1" firstCol="1" bandRow="1">
                <a:tableStyleId>{5C22544A-7EE6-4342-B048-85BDC9FD1C3A}</a:tableStyleId>
              </a:tblPr>
              <a:tblGrid>
                <a:gridCol w="6057900"/>
              </a:tblGrid>
              <a:tr h="405130">
                <a:tc>
                  <a:txBody>
                    <a:bodyPr/>
                    <a:lstStyle/>
                    <a:p>
                      <a:pPr marL="0" marR="0">
                        <a:spcBef>
                          <a:spcPts val="0"/>
                        </a:spcBef>
                        <a:spcAft>
                          <a:spcPts val="0"/>
                        </a:spcAft>
                      </a:pPr>
                      <a:r>
                        <a:rPr lang="en-US" sz="2400" dirty="0">
                          <a:effectLst/>
                        </a:rPr>
                        <a:t>Discipline and Learning                 </a:t>
                      </a:r>
                      <a:r>
                        <a:rPr lang="en-US" sz="1600" dirty="0">
                          <a:effectLst/>
                        </a:rPr>
                        <a:t> </a:t>
                      </a:r>
                      <a:endParaRPr lang="en-US" sz="1000" dirty="0">
                        <a:effectLst/>
                        <a:latin typeface="Times New Roman"/>
                        <a:ea typeface="Times New Roman"/>
                      </a:endParaRPr>
                    </a:p>
                  </a:txBody>
                  <a:tcPr marL="68580" marR="68580" marT="0" marB="0"/>
                </a:tc>
              </a:tr>
            </a:tbl>
          </a:graphicData>
        </a:graphic>
      </p:graphicFrame>
      <p:pic>
        <p:nvPicPr>
          <p:cNvPr id="2063" name="Picture 1" descr="A group of muliethnic university students, friends smiling expressing happiness - stock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4117975"/>
            <a:ext cx="2933700" cy="207010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18"/>
          <p:cNvSpPr>
            <a:spLocks noChangeArrowheads="1"/>
          </p:cNvSpPr>
          <p:nvPr/>
        </p:nvSpPr>
        <p:spPr bwMode="auto">
          <a:xfrm>
            <a:off x="1447800" y="320884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College-Ready Writers Program</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Writing Task</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19"/>
          <p:cNvSpPr>
            <a:spLocks noChangeArrowheads="1"/>
          </p:cNvSpPr>
          <p:nvPr/>
        </p:nvSpPr>
        <p:spPr bwMode="auto">
          <a:xfrm>
            <a:off x="4719348" y="4495800"/>
            <a:ext cx="46482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600" b="1" i="0" u="none" strike="noStrike" cap="none" normalizeH="0" baseline="0" dirty="0" smtClean="0">
                <a:ln>
                  <a:noFill/>
                </a:ln>
                <a:solidFill>
                  <a:schemeClr val="tx1"/>
                </a:solidFill>
                <a:effectLst/>
                <a:latin typeface="Arial" pitchFamily="34" charset="0"/>
                <a:ea typeface="Arial" pitchFamily="34" charset="0"/>
                <a:cs typeface="Arial" pitchFamily="34" charset="0"/>
              </a:rPr>
              <a:t>Day 1 Reading Packet            B</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2280013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6200" y="76200"/>
            <a:ext cx="6934200" cy="6096000"/>
          </a:xfrm>
        </p:spPr>
        <p:txBody>
          <a:bodyPr>
            <a:normAutofit fontScale="25000" lnSpcReduction="20000"/>
          </a:bodyPr>
          <a:lstStyle/>
          <a:p>
            <a:r>
              <a:rPr lang="en-US" b="1" dirty="0">
                <a:solidFill>
                  <a:schemeClr val="tx1"/>
                </a:solidFill>
              </a:rPr>
              <a:t> </a:t>
            </a:r>
            <a:r>
              <a:rPr lang="en-US" sz="6400" dirty="0" smtClean="0">
                <a:solidFill>
                  <a:schemeClr val="tx1"/>
                </a:solidFill>
                <a:effectLst/>
              </a:rPr>
              <a:t>Reading 4  </a:t>
            </a:r>
            <a:r>
              <a:rPr lang="en-US" sz="6400" dirty="0">
                <a:solidFill>
                  <a:schemeClr val="tx1"/>
                </a:solidFill>
              </a:rPr>
              <a:t>Rethinking School Discipline   </a:t>
            </a:r>
          </a:p>
          <a:p>
            <a:r>
              <a:rPr lang="en-US" sz="6400" dirty="0">
                <a:solidFill>
                  <a:schemeClr val="tx1"/>
                </a:solidFill>
              </a:rPr>
              <a:t>By Arne Duncan, Secretary of Education, </a:t>
            </a:r>
            <a:r>
              <a:rPr lang="en-US" sz="6400" i="1" dirty="0" smtClean="0">
                <a:solidFill>
                  <a:schemeClr val="tx1"/>
                </a:solidFill>
              </a:rPr>
              <a:t>continued</a:t>
            </a:r>
            <a:endParaRPr lang="en-US" i="1" dirty="0">
              <a:solidFill>
                <a:schemeClr val="tx1"/>
              </a:solidFill>
            </a:endParaRPr>
          </a:p>
          <a:p>
            <a:r>
              <a:rPr lang="en-US" dirty="0"/>
              <a:t>January 8, 2014</a:t>
            </a:r>
          </a:p>
          <a:p>
            <a:r>
              <a:rPr lang="en-US" dirty="0"/>
              <a:t> </a:t>
            </a:r>
          </a:p>
          <a:p>
            <a:pPr algn="l"/>
            <a:r>
              <a:rPr lang="en-US" sz="4400" dirty="0" smtClean="0">
                <a:solidFill>
                  <a:schemeClr val="tx1"/>
                </a:solidFill>
              </a:rPr>
              <a:t>First</a:t>
            </a:r>
            <a:r>
              <a:rPr lang="en-US" sz="4400" dirty="0">
                <a:solidFill>
                  <a:schemeClr val="tx1"/>
                </a:solidFill>
              </a:rPr>
              <a:t>, schools and districts should take deliberate steps </a:t>
            </a:r>
            <a:r>
              <a:rPr lang="en-US" sz="4400" b="1" dirty="0">
                <a:solidFill>
                  <a:srgbClr val="FF0000"/>
                </a:solidFill>
              </a:rPr>
              <a:t>to build positive school climates </a:t>
            </a:r>
            <a:r>
              <a:rPr lang="en-US" sz="4400" dirty="0">
                <a:solidFill>
                  <a:schemeClr val="tx1"/>
                </a:solidFill>
              </a:rPr>
              <a:t>to prevent misbehavior and target student supports help address underlying causes of misbehavior--like trauma, substance abuse, and mental health issues.</a:t>
            </a:r>
          </a:p>
          <a:p>
            <a:pPr algn="l"/>
            <a:r>
              <a:rPr lang="en-US" sz="4400" dirty="0">
                <a:solidFill>
                  <a:schemeClr val="tx1"/>
                </a:solidFill>
              </a:rPr>
              <a:t>. . . Schools should be training staff, engaging families and community partners, and deploying financial resources to </a:t>
            </a:r>
            <a:r>
              <a:rPr lang="en-US" sz="4400" dirty="0">
                <a:solidFill>
                  <a:srgbClr val="FF0000"/>
                </a:solidFill>
              </a:rPr>
              <a:t>help students develop the </a:t>
            </a:r>
            <a:r>
              <a:rPr lang="en-US" sz="4400" b="1" i="1" dirty="0">
                <a:solidFill>
                  <a:srgbClr val="FF0000"/>
                </a:solidFill>
              </a:rPr>
              <a:t>resolution skills</a:t>
            </a:r>
            <a:r>
              <a:rPr lang="en-US" sz="4400" dirty="0">
                <a:solidFill>
                  <a:srgbClr val="FF0000"/>
                </a:solidFill>
              </a:rPr>
              <a:t> they need to avoid or </a:t>
            </a:r>
            <a:r>
              <a:rPr lang="en-US" sz="4400" b="1" i="1" dirty="0">
                <a:solidFill>
                  <a:srgbClr val="FF0000"/>
                </a:solidFill>
              </a:rPr>
              <a:t>de-escalate</a:t>
            </a:r>
            <a:r>
              <a:rPr lang="en-US" sz="4400" dirty="0">
                <a:solidFill>
                  <a:srgbClr val="FF0000"/>
                </a:solidFill>
              </a:rPr>
              <a:t> problems</a:t>
            </a:r>
            <a:r>
              <a:rPr lang="en-US" sz="4400" dirty="0">
                <a:solidFill>
                  <a:schemeClr val="tx1"/>
                </a:solidFill>
              </a:rPr>
              <a:t>. As </a:t>
            </a:r>
            <a:r>
              <a:rPr lang="en-US" sz="4400" b="1" i="1" dirty="0">
                <a:solidFill>
                  <a:schemeClr val="tx1"/>
                </a:solidFill>
              </a:rPr>
              <a:t>Frederick Douglass</a:t>
            </a:r>
            <a:r>
              <a:rPr lang="en-US" sz="4400" dirty="0">
                <a:solidFill>
                  <a:schemeClr val="tx1"/>
                </a:solidFill>
              </a:rPr>
              <a:t> famously said, “It is easier to build strong children than to repair broken men.” Grit, resilience, conflict resolution skills—these are all skills that can be taught and learned, and are as important to long-term success as reading, writing, and math.</a:t>
            </a:r>
          </a:p>
          <a:p>
            <a:pPr algn="l"/>
            <a:r>
              <a:rPr lang="en-US" sz="4400" dirty="0">
                <a:solidFill>
                  <a:schemeClr val="tx1"/>
                </a:solidFill>
              </a:rPr>
              <a:t>The second principle is that schools and districts should </a:t>
            </a:r>
            <a:r>
              <a:rPr lang="en-US" sz="4400" b="1" dirty="0">
                <a:solidFill>
                  <a:srgbClr val="FF0000"/>
                </a:solidFill>
              </a:rPr>
              <a:t>ensure that </a:t>
            </a:r>
            <a:r>
              <a:rPr lang="en-US" sz="4400" b="1" dirty="0" smtClean="0">
                <a:solidFill>
                  <a:srgbClr val="FF0000"/>
                </a:solidFill>
              </a:rPr>
              <a:t>clear, appropriate, and consistent expectations and </a:t>
            </a:r>
            <a:r>
              <a:rPr lang="en-US" sz="4400" b="1" i="1" dirty="0" smtClean="0">
                <a:solidFill>
                  <a:srgbClr val="FF0000"/>
                </a:solidFill>
              </a:rPr>
              <a:t>consequences</a:t>
            </a:r>
            <a:r>
              <a:rPr lang="en-US" sz="4400" b="1" dirty="0" smtClean="0">
                <a:solidFill>
                  <a:srgbClr val="FF0000"/>
                </a:solidFill>
              </a:rPr>
              <a:t> are in place</a:t>
            </a:r>
            <a:r>
              <a:rPr lang="en-US" sz="4400" b="1" dirty="0">
                <a:solidFill>
                  <a:srgbClr val="FF0000"/>
                </a:solidFill>
              </a:rPr>
              <a:t>, both to prevent and to address misbehavior.</a:t>
            </a:r>
          </a:p>
          <a:p>
            <a:pPr algn="l"/>
            <a:r>
              <a:rPr lang="en-US" sz="4400" dirty="0">
                <a:solidFill>
                  <a:schemeClr val="tx1"/>
                </a:solidFill>
              </a:rPr>
              <a:t>And schools </a:t>
            </a:r>
            <a:r>
              <a:rPr lang="en-US" sz="4400" dirty="0" smtClean="0">
                <a:solidFill>
                  <a:schemeClr val="tx1"/>
                </a:solidFill>
              </a:rPr>
              <a:t>should </a:t>
            </a:r>
            <a:r>
              <a:rPr lang="en-US" sz="4400" dirty="0">
                <a:solidFill>
                  <a:schemeClr val="tx1"/>
                </a:solidFill>
              </a:rPr>
              <a:t>be seeking to provide differing levels of support and </a:t>
            </a:r>
            <a:r>
              <a:rPr lang="en-US" sz="4400" i="1" dirty="0">
                <a:solidFill>
                  <a:schemeClr val="tx1"/>
                </a:solidFill>
              </a:rPr>
              <a:t>interventions</a:t>
            </a:r>
            <a:r>
              <a:rPr lang="en-US" sz="4400" dirty="0">
                <a:solidFill>
                  <a:schemeClr val="tx1"/>
                </a:solidFill>
              </a:rPr>
              <a:t> to students, based on their needs—we know some students need more intensive support than others. The one-size-fits-all mentality simply doesn’t work.</a:t>
            </a:r>
          </a:p>
          <a:p>
            <a:pPr algn="l"/>
            <a:r>
              <a:rPr lang="en-US" sz="4400" dirty="0">
                <a:solidFill>
                  <a:schemeClr val="tx1"/>
                </a:solidFill>
              </a:rPr>
              <a:t>The third and final principle is that school leaders and </a:t>
            </a:r>
            <a:r>
              <a:rPr lang="en-US" sz="4400" b="1" dirty="0">
                <a:solidFill>
                  <a:srgbClr val="FF0000"/>
                </a:solidFill>
              </a:rPr>
              <a:t>educators should strive to ensure fairness and equity for all students </a:t>
            </a:r>
            <a:r>
              <a:rPr lang="en-US" sz="4400" dirty="0">
                <a:solidFill>
                  <a:schemeClr val="tx1"/>
                </a:solidFill>
              </a:rPr>
              <a:t>through continuous improvement.</a:t>
            </a:r>
          </a:p>
          <a:p>
            <a:pPr algn="l"/>
            <a:r>
              <a:rPr lang="en-US" sz="4400" dirty="0">
                <a:solidFill>
                  <a:schemeClr val="tx1"/>
                </a:solidFill>
              </a:rPr>
              <a:t>. . . Too many times, schools, districts, and states fail to follow these guiding principles. And the overuse of suspensions and expulsions has taken a terrible toll on students, families, schools, and communities.</a:t>
            </a:r>
          </a:p>
          <a:p>
            <a:pPr algn="l"/>
            <a:r>
              <a:rPr lang="en-US" sz="4400" dirty="0">
                <a:solidFill>
                  <a:schemeClr val="tx1"/>
                </a:solidFill>
              </a:rPr>
              <a:t>Suspended students are less likely to graduate on time--and are more likely to repeat a grade, drop out of school, and become involved in the juvenile justice system</a:t>
            </a:r>
            <a:r>
              <a:rPr lang="en-US" sz="4400" dirty="0" smtClean="0">
                <a:solidFill>
                  <a:schemeClr val="tx1"/>
                </a:solidFill>
              </a:rPr>
              <a:t>.</a:t>
            </a:r>
          </a:p>
          <a:p>
            <a:pPr algn="l"/>
            <a:r>
              <a:rPr lang="en-US" sz="4400" b="1" dirty="0"/>
              <a:t> </a:t>
            </a:r>
            <a:endParaRPr lang="en-US" sz="4400" dirty="0">
              <a:solidFill>
                <a:schemeClr val="tx1"/>
              </a:solidFill>
            </a:endParaRPr>
          </a:p>
          <a:p>
            <a:pPr algn="l"/>
            <a:r>
              <a:rPr lang="en-US" sz="4400" dirty="0">
                <a:solidFill>
                  <a:schemeClr val="tx1"/>
                </a:solidFill>
              </a:rPr>
              <a:t>The school-to-prison pipeline must be challenged every day. In Texas, a single suspension or expulsion . . . almost tripled a student’s likelihood of becoming involved in the juvenile justice system.. . .</a:t>
            </a:r>
            <a:r>
              <a:rPr lang="en-US" sz="4400" dirty="0" smtClean="0">
                <a:solidFill>
                  <a:schemeClr val="tx1"/>
                </a:solidFill>
                <a:effectLst/>
              </a:rPr>
              <a:t> </a:t>
            </a:r>
            <a:r>
              <a:rPr lang="en-US" sz="4400" dirty="0">
                <a:solidFill>
                  <a:schemeClr val="tx1"/>
                </a:solidFill>
              </a:rPr>
              <a:t>Students want and need clear boundaries, structure, and consistency. They need to feel safe and respected. It is always the right thing to set high expectations for students, not just in academic terms, but for their behavior and conduct.</a:t>
            </a:r>
          </a:p>
          <a:p>
            <a:pPr algn="l"/>
            <a:r>
              <a:rPr lang="en-US" sz="4400" dirty="0">
                <a:solidFill>
                  <a:schemeClr val="tx1"/>
                </a:solidFill>
              </a:rPr>
              <a:t>No school can be a great school if it is not first a safe school, and no teacher or student should ever feel unsafe or unable to concentrate on teaching and learning. . . .</a:t>
            </a:r>
          </a:p>
          <a:p>
            <a:pPr algn="l"/>
            <a:r>
              <a:rPr lang="en-US" sz="4400" dirty="0">
                <a:solidFill>
                  <a:schemeClr val="tx1"/>
                </a:solidFill>
              </a:rPr>
              <a:t>Schools continue to be among our safest institutions for children, and violence and crime has declined in schools during the last decade. But a substantial subset of middle- and high schools still has unacceptable levels of violence, and bullying is far too common.</a:t>
            </a:r>
          </a:p>
          <a:p>
            <a:pPr algn="l"/>
            <a:r>
              <a:rPr lang="en-US" sz="4400" dirty="0">
                <a:solidFill>
                  <a:schemeClr val="tx1"/>
                </a:solidFill>
              </a:rPr>
              <a:t>Ultimately, the guiding principles and action steps we have outlined today are just a starting point for creating safe schools, where teachers can concentrate on teaching and where students are in class and learning. .  .  .</a:t>
            </a:r>
          </a:p>
          <a:p>
            <a:pPr algn="l"/>
            <a:r>
              <a:rPr lang="en-US" sz="4400" b="1" i="1" dirty="0">
                <a:solidFill>
                  <a:schemeClr val="tx1"/>
                </a:solidFill>
              </a:rPr>
              <a:t>Thurgood Marshall</a:t>
            </a:r>
            <a:r>
              <a:rPr lang="en-US" sz="4400" dirty="0">
                <a:solidFill>
                  <a:schemeClr val="tx1"/>
                </a:solidFill>
              </a:rPr>
              <a:t>, proud alum of Frederick Douglass High, said that “None of us got where we are solely by pulling ourselves up by our bootstraps. We got here because somebody—a parent, a teacher . . . bent down and helped us pick up our boots.”</a:t>
            </a:r>
          </a:p>
          <a:p>
            <a:pPr algn="l"/>
            <a:r>
              <a:rPr lang="en-US" sz="4400" dirty="0">
                <a:solidFill>
                  <a:schemeClr val="tx1"/>
                </a:solidFill>
              </a:rPr>
              <a:t>So, let us all reach out to help all our children pick up their boots and build positive futures for themselves.</a:t>
            </a:r>
          </a:p>
          <a:p>
            <a:pPr algn="l"/>
            <a:r>
              <a:rPr lang="en-US" sz="4400" dirty="0">
                <a:solidFill>
                  <a:schemeClr val="tx1"/>
                </a:solidFill>
              </a:rPr>
              <a:t> </a:t>
            </a:r>
          </a:p>
          <a:p>
            <a:pPr algn="l"/>
            <a:r>
              <a:rPr lang="en-US" sz="4400" b="1" i="1" dirty="0"/>
              <a:t>Source:</a:t>
            </a:r>
            <a:r>
              <a:rPr lang="en-US" sz="4400" dirty="0"/>
              <a:t> Duncan, Arne. Speech . “Rethinking School Discipline.” Release of the </a:t>
            </a:r>
            <a:r>
              <a:rPr lang="en-US" sz="4400" i="1" dirty="0"/>
              <a:t>Joint DOJ-ED School Discipline Guidance Package.</a:t>
            </a:r>
            <a:r>
              <a:rPr lang="en-US" sz="4400" dirty="0"/>
              <a:t> The Academies at Frederick Douglass High School, Baltimore, MD., 8 January, 2014. Web. 5 March 2014. </a:t>
            </a:r>
          </a:p>
          <a:p>
            <a:pPr algn="l"/>
            <a:r>
              <a:rPr lang="en-US" sz="4400" dirty="0"/>
              <a:t> </a:t>
            </a:r>
          </a:p>
          <a:p>
            <a:pPr algn="l"/>
            <a:r>
              <a:rPr lang="en-US" sz="4400" b="1" i="1" dirty="0"/>
              <a:t>About the author:</a:t>
            </a:r>
            <a:r>
              <a:rPr lang="en-US" sz="4400" dirty="0"/>
              <a:t> Arne Duncan was appointed by President Obama as Secretary of Education in 2009.  </a:t>
            </a:r>
            <a:br>
              <a:rPr lang="en-US" sz="4400" dirty="0"/>
            </a:br>
            <a:endParaRPr lang="en-US" sz="4400" dirty="0"/>
          </a:p>
          <a:p>
            <a:pPr algn="l"/>
            <a:endParaRPr lang="en-US" sz="4400" dirty="0">
              <a:solidFill>
                <a:schemeClr val="tx1"/>
              </a:solidFill>
            </a:endParaRPr>
          </a:p>
        </p:txBody>
      </p:sp>
      <p:cxnSp>
        <p:nvCxnSpPr>
          <p:cNvPr id="7" name="Straight Connector 6"/>
          <p:cNvCxnSpPr/>
          <p:nvPr/>
        </p:nvCxnSpPr>
        <p:spPr>
          <a:xfrm>
            <a:off x="7076768" y="4572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7086600" y="608985"/>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dirty="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Box 8"/>
          <p:cNvSpPr txBox="1"/>
          <p:nvPr/>
        </p:nvSpPr>
        <p:spPr>
          <a:xfrm>
            <a:off x="7086600" y="1066800"/>
            <a:ext cx="2062316" cy="5078313"/>
          </a:xfrm>
          <a:prstGeom prst="rect">
            <a:avLst/>
          </a:prstGeom>
          <a:noFill/>
        </p:spPr>
        <p:txBody>
          <a:bodyPr wrap="square" rtlCol="0">
            <a:spAutoFit/>
          </a:bodyPr>
          <a:lstStyle/>
          <a:p>
            <a:r>
              <a:rPr lang="en-US" dirty="0" smtClean="0">
                <a:solidFill>
                  <a:srgbClr val="FF0000"/>
                </a:solidFill>
              </a:rPr>
              <a:t>Duncan says we must work on the school climate, teach students resolution skills, have clear, appropriate, consistent expectations and consequences, and aim for fairness for all.</a:t>
            </a:r>
          </a:p>
          <a:p>
            <a:endParaRPr lang="en-US" dirty="0">
              <a:solidFill>
                <a:srgbClr val="FF0000"/>
              </a:solidFill>
            </a:endParaRPr>
          </a:p>
          <a:p>
            <a:endParaRPr lang="en-US" dirty="0">
              <a:solidFill>
                <a:srgbClr val="FF0000"/>
              </a:solidFill>
            </a:endParaRPr>
          </a:p>
          <a:p>
            <a:r>
              <a:rPr lang="en-US" dirty="0" smtClean="0">
                <a:solidFill>
                  <a:srgbClr val="FF0000"/>
                </a:solidFill>
              </a:rPr>
              <a:t>Source:  Arne Duncan, U.S. Secretary of Education</a:t>
            </a:r>
            <a:endParaRPr lang="en-US" dirty="0">
              <a:solidFill>
                <a:srgbClr val="FF0000"/>
              </a:solidFill>
            </a:endParaRPr>
          </a:p>
        </p:txBody>
      </p:sp>
    </p:spTree>
    <p:extLst>
      <p:ext uri="{BB962C8B-B14F-4D97-AF65-F5344CB8AC3E}">
        <p14:creationId xmlns:p14="http://schemas.microsoft.com/office/powerpoint/2010/main" val="97983025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
            <a:ext cx="8229600" cy="5257800"/>
          </a:xfrm>
        </p:spPr>
        <p:txBody>
          <a:bodyPr>
            <a:normAutofit/>
          </a:bodyPr>
          <a:lstStyle/>
          <a:p>
            <a:r>
              <a:rPr lang="en-US" b="1" dirty="0">
                <a:solidFill>
                  <a:schemeClr val="tx1"/>
                </a:solidFill>
              </a:rPr>
              <a:t>Reading </a:t>
            </a:r>
            <a:r>
              <a:rPr lang="en-US" b="1" dirty="0" smtClean="0">
                <a:solidFill>
                  <a:schemeClr val="tx1"/>
                </a:solidFill>
              </a:rPr>
              <a:t>5 </a:t>
            </a:r>
            <a:endParaRPr lang="en-US" dirty="0">
              <a:solidFill>
                <a:schemeClr val="tx1"/>
              </a:solidFill>
            </a:endParaRPr>
          </a:p>
          <a:p>
            <a:r>
              <a:rPr lang="en-US" dirty="0">
                <a:solidFill>
                  <a:schemeClr val="tx1"/>
                </a:solidFill>
              </a:rPr>
              <a:t> </a:t>
            </a:r>
            <a:endParaRPr lang="en-US" b="1" dirty="0">
              <a:solidFill>
                <a:schemeClr val="tx1"/>
              </a:solidFill>
            </a:endParaRPr>
          </a:p>
        </p:txBody>
      </p:sp>
      <p:sp>
        <p:nvSpPr>
          <p:cNvPr id="5" name="Text Box 78"/>
          <p:cNvSpPr txBox="1">
            <a:spLocks noChangeArrowheads="1"/>
          </p:cNvSpPr>
          <p:nvPr/>
        </p:nvSpPr>
        <p:spPr bwMode="auto">
          <a:xfrm>
            <a:off x="5330825" y="6310313"/>
            <a:ext cx="85566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ext Box 79"/>
          <p:cNvSpPr txBox="1">
            <a:spLocks noChangeArrowheads="1"/>
          </p:cNvSpPr>
          <p:nvPr/>
        </p:nvSpPr>
        <p:spPr bwMode="auto">
          <a:xfrm>
            <a:off x="5802313" y="6005513"/>
            <a:ext cx="2365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chemeClr val="tx1"/>
                </a:solidFill>
                <a:effectLst/>
                <a:latin typeface="Arial" pitchFamily="34" charset="0"/>
                <a:ea typeface="Times New Roman" pitchFamily="18" charset="0"/>
                <a:cs typeface="Calibri"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7"/>
          <p:cNvSpPr>
            <a:spLocks noChangeArrowheads="1"/>
          </p:cNvSpPr>
          <p:nvPr/>
        </p:nvSpPr>
        <p:spPr bwMode="auto">
          <a:xfrm>
            <a:off x="1285875" y="7004050"/>
            <a:ext cx="4572000" cy="234950"/>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2" name="Rectangle 8"/>
          <p:cNvSpPr>
            <a:spLocks noChangeArrowheads="1"/>
          </p:cNvSpPr>
          <p:nvPr/>
        </p:nvSpPr>
        <p:spPr bwMode="auto">
          <a:xfrm>
            <a:off x="1343025" y="2341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343025" y="6481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0"/>
          <p:cNvSpPr>
            <a:spLocks noChangeArrowheads="1"/>
          </p:cNvSpPr>
          <p:nvPr/>
        </p:nvSpPr>
        <p:spPr bwMode="auto">
          <a:xfrm>
            <a:off x="1343025" y="6938963"/>
            <a:ext cx="9144000" cy="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6" name="Chart 15"/>
          <p:cNvGraphicFramePr/>
          <p:nvPr>
            <p:extLst>
              <p:ext uri="{D42A27DB-BD31-4B8C-83A1-F6EECF244321}">
                <p14:modId xmlns:p14="http://schemas.microsoft.com/office/powerpoint/2010/main" val="213288731"/>
              </p:ext>
            </p:extLst>
          </p:nvPr>
        </p:nvGraphicFramePr>
        <p:xfrm>
          <a:off x="685800" y="838200"/>
          <a:ext cx="6400800" cy="4362450"/>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 Box 78"/>
          <p:cNvSpPr txBox="1">
            <a:spLocks noChangeArrowheads="1"/>
          </p:cNvSpPr>
          <p:nvPr/>
        </p:nvSpPr>
        <p:spPr bwMode="auto">
          <a:xfrm>
            <a:off x="5330825" y="6310313"/>
            <a:ext cx="85566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Text Box 79"/>
          <p:cNvSpPr txBox="1">
            <a:spLocks noChangeArrowheads="1"/>
          </p:cNvSpPr>
          <p:nvPr/>
        </p:nvSpPr>
        <p:spPr bwMode="auto">
          <a:xfrm>
            <a:off x="5802313" y="6005513"/>
            <a:ext cx="2365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chemeClr val="tx1"/>
                </a:solidFill>
                <a:effectLst/>
                <a:latin typeface="Arial" pitchFamily="34" charset="0"/>
                <a:ea typeface="Times New Roman" pitchFamily="18" charset="0"/>
                <a:cs typeface="Calibri"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7"/>
          <p:cNvSpPr>
            <a:spLocks noChangeArrowheads="1"/>
          </p:cNvSpPr>
          <p:nvPr/>
        </p:nvSpPr>
        <p:spPr bwMode="auto">
          <a:xfrm>
            <a:off x="1285875" y="7004050"/>
            <a:ext cx="4572000" cy="234950"/>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20" name="Rectangle 15"/>
          <p:cNvSpPr>
            <a:spLocks noChangeArrowheads="1"/>
          </p:cNvSpPr>
          <p:nvPr/>
        </p:nvSpPr>
        <p:spPr bwMode="auto">
          <a:xfrm>
            <a:off x="1524000" y="142210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18"/>
          <p:cNvSpPr>
            <a:spLocks noChangeArrowheads="1"/>
          </p:cNvSpPr>
          <p:nvPr/>
        </p:nvSpPr>
        <p:spPr bwMode="auto">
          <a:xfrm>
            <a:off x="1343025" y="2341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Rectangle 19"/>
          <p:cNvSpPr>
            <a:spLocks noChangeArrowheads="1"/>
          </p:cNvSpPr>
          <p:nvPr/>
        </p:nvSpPr>
        <p:spPr bwMode="auto">
          <a:xfrm>
            <a:off x="1343025" y="6481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0"/>
          <p:cNvSpPr>
            <a:spLocks noChangeArrowheads="1"/>
          </p:cNvSpPr>
          <p:nvPr/>
        </p:nvSpPr>
        <p:spPr bwMode="auto">
          <a:xfrm>
            <a:off x="1343025" y="6938963"/>
            <a:ext cx="9144000" cy="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4" name="Table 23"/>
          <p:cNvGraphicFramePr>
            <a:graphicFrameLocks noGrp="1"/>
          </p:cNvGraphicFramePr>
          <p:nvPr>
            <p:extLst>
              <p:ext uri="{D42A27DB-BD31-4B8C-83A1-F6EECF244321}">
                <p14:modId xmlns:p14="http://schemas.microsoft.com/office/powerpoint/2010/main" val="324951491"/>
              </p:ext>
            </p:extLst>
          </p:nvPr>
        </p:nvGraphicFramePr>
        <p:xfrm>
          <a:off x="457200" y="5334000"/>
          <a:ext cx="8153400" cy="3822065"/>
        </p:xfrm>
        <a:graphic>
          <a:graphicData uri="http://schemas.openxmlformats.org/drawingml/2006/table">
            <a:tbl>
              <a:tblPr firstRow="1" firstCol="1" bandRow="1">
                <a:tableStyleId>{5C22544A-7EE6-4342-B048-85BDC9FD1C3A}</a:tableStyleId>
              </a:tblPr>
              <a:tblGrid>
                <a:gridCol w="8153400"/>
              </a:tblGrid>
              <a:tr h="35877">
                <a:tc>
                  <a:txBody>
                    <a:bodyPr/>
                    <a:lstStyle/>
                    <a:p>
                      <a:pPr marL="0" marR="0">
                        <a:spcBef>
                          <a:spcPts val="0"/>
                        </a:spcBef>
                        <a:spcAft>
                          <a:spcPts val="0"/>
                        </a:spcAft>
                      </a:pPr>
                      <a:r>
                        <a:rPr lang="en-US" sz="900" dirty="0">
                          <a:effectLst/>
                        </a:rPr>
                        <a:t>1</a:t>
                      </a:r>
                      <a:r>
                        <a:rPr lang="en-US" sz="900" spc="-15" dirty="0">
                          <a:effectLst/>
                        </a:rPr>
                        <a:t> </a:t>
                      </a:r>
                      <a:r>
                        <a:rPr lang="en-US" sz="900" dirty="0">
                          <a:effectLst/>
                        </a:rPr>
                        <a:t>Total crimes includes violent crimes (rape,</a:t>
                      </a:r>
                      <a:r>
                        <a:rPr lang="en-US" sz="900" spc="25" dirty="0">
                          <a:effectLst/>
                        </a:rPr>
                        <a:t> </a:t>
                      </a:r>
                      <a:r>
                        <a:rPr lang="en-US" sz="900" dirty="0">
                          <a:effectLst/>
                        </a:rPr>
                        <a:t>sexual</a:t>
                      </a:r>
                      <a:r>
                        <a:rPr lang="en-US" sz="900" spc="30" dirty="0">
                          <a:effectLst/>
                        </a:rPr>
                        <a:t> </a:t>
                      </a:r>
                      <a:r>
                        <a:rPr lang="en-US" sz="900" dirty="0">
                          <a:effectLst/>
                        </a:rPr>
                        <a:t>assault,</a:t>
                      </a:r>
                      <a:r>
                        <a:rPr lang="en-US" sz="900" spc="35" dirty="0">
                          <a:effectLst/>
                        </a:rPr>
                        <a:t> </a:t>
                      </a:r>
                      <a:r>
                        <a:rPr lang="en-US" sz="900" dirty="0">
                          <a:effectLst/>
                        </a:rPr>
                        <a:t>robbery,</a:t>
                      </a:r>
                      <a:r>
                        <a:rPr lang="en-US" sz="900" spc="35" dirty="0">
                          <a:effectLst/>
                        </a:rPr>
                        <a:t> </a:t>
                      </a:r>
                      <a:r>
                        <a:rPr lang="en-US" sz="900" dirty="0">
                          <a:effectLst/>
                        </a:rPr>
                        <a:t>and</a:t>
                      </a:r>
                      <a:r>
                        <a:rPr lang="en-US" sz="900" spc="15" dirty="0">
                          <a:effectLst/>
                        </a:rPr>
                        <a:t> </a:t>
                      </a:r>
                      <a:r>
                        <a:rPr lang="en-US" sz="900" dirty="0">
                          <a:effectLst/>
                        </a:rPr>
                        <a:t>aggravated</a:t>
                      </a:r>
                      <a:r>
                        <a:rPr lang="en-US" sz="900" spc="45" dirty="0">
                          <a:effectLst/>
                        </a:rPr>
                        <a:t> </a:t>
                      </a:r>
                      <a:r>
                        <a:rPr lang="en-US" sz="900" dirty="0">
                          <a:effectLst/>
                        </a:rPr>
                        <a:t>assault) as well as crimes such as theft, purse-snatching, and attempted thefts.</a:t>
                      </a:r>
                      <a:endParaRPr lang="en-US" sz="1000" dirty="0">
                        <a:effectLst/>
                        <a:latin typeface="Times New Roman"/>
                        <a:ea typeface="Times New Roman"/>
                      </a:endParaRPr>
                    </a:p>
                  </a:txBody>
                  <a:tcPr marL="0" marR="0" marT="0" marB="0"/>
                </a:tc>
              </a:tr>
              <a:tr h="255905">
                <a:tc>
                  <a:txBody>
                    <a:bodyPr/>
                    <a:lstStyle/>
                    <a:p>
                      <a:pPr marL="0" marR="0">
                        <a:spcBef>
                          <a:spcPts val="0"/>
                        </a:spcBef>
                        <a:spcAft>
                          <a:spcPts val="0"/>
                        </a:spcAft>
                      </a:pPr>
                      <a:r>
                        <a:rPr lang="en-US" sz="900">
                          <a:effectLst/>
                        </a:rPr>
                        <a:t>2</a:t>
                      </a:r>
                      <a:r>
                        <a:rPr lang="en-US" sz="900" spc="-15">
                          <a:effectLst/>
                        </a:rPr>
                        <a:t> </a:t>
                      </a:r>
                      <a:r>
                        <a:rPr lang="en-US" sz="900">
                          <a:effectLst/>
                        </a:rPr>
                        <a:t>Due</a:t>
                      </a:r>
                      <a:r>
                        <a:rPr lang="en-US" sz="900" spc="15">
                          <a:effectLst/>
                        </a:rPr>
                        <a:t> </a:t>
                      </a:r>
                      <a:r>
                        <a:rPr lang="en-US" sz="900">
                          <a:effectLst/>
                        </a:rPr>
                        <a:t>to</a:t>
                      </a:r>
                      <a:r>
                        <a:rPr lang="en-US" sz="900" spc="15">
                          <a:effectLst/>
                        </a:rPr>
                        <a:t> </a:t>
                      </a:r>
                      <a:r>
                        <a:rPr lang="en-US" sz="900">
                          <a:effectLst/>
                        </a:rPr>
                        <a:t>methodological</a:t>
                      </a:r>
                      <a:r>
                        <a:rPr lang="en-US" sz="900" spc="60">
                          <a:effectLst/>
                        </a:rPr>
                        <a:t> </a:t>
                      </a:r>
                      <a:r>
                        <a:rPr lang="en-US" sz="900">
                          <a:effectLst/>
                        </a:rPr>
                        <a:t>changes,</a:t>
                      </a:r>
                      <a:r>
                        <a:rPr lang="en-US" sz="900" spc="35">
                          <a:effectLst/>
                        </a:rPr>
                        <a:t> </a:t>
                      </a:r>
                      <a:r>
                        <a:rPr lang="en-US" sz="900">
                          <a:effectLst/>
                        </a:rPr>
                        <a:t>use</a:t>
                      </a:r>
                      <a:r>
                        <a:rPr lang="en-US" sz="900" spc="15">
                          <a:effectLst/>
                        </a:rPr>
                        <a:t> </a:t>
                      </a:r>
                      <a:r>
                        <a:rPr lang="en-US" sz="900">
                          <a:effectLst/>
                        </a:rPr>
                        <a:t>caution</a:t>
                      </a:r>
                      <a:r>
                        <a:rPr lang="en-US" sz="900" spc="30">
                          <a:effectLst/>
                        </a:rPr>
                        <a:t> </a:t>
                      </a:r>
                      <a:r>
                        <a:rPr lang="en-US" sz="900">
                          <a:effectLst/>
                        </a:rPr>
                        <a:t>when</a:t>
                      </a:r>
                      <a:r>
                        <a:rPr lang="en-US" sz="900" spc="20">
                          <a:effectLst/>
                        </a:rPr>
                        <a:t> </a:t>
                      </a:r>
                      <a:r>
                        <a:rPr lang="en-US" sz="900">
                          <a:effectLst/>
                        </a:rPr>
                        <a:t>comparing</a:t>
                      </a:r>
                      <a:r>
                        <a:rPr lang="en-US" sz="900" spc="40">
                          <a:effectLst/>
                        </a:rPr>
                        <a:t> </a:t>
                      </a:r>
                      <a:r>
                        <a:rPr lang="en-US" sz="900">
                          <a:effectLst/>
                        </a:rPr>
                        <a:t>2006</a:t>
                      </a:r>
                      <a:r>
                        <a:rPr lang="en-US" sz="900" spc="20">
                          <a:effectLst/>
                        </a:rPr>
                        <a:t> </a:t>
                      </a:r>
                      <a:r>
                        <a:rPr lang="en-US" sz="900">
                          <a:effectLst/>
                        </a:rPr>
                        <a:t>estimates</a:t>
                      </a:r>
                      <a:r>
                        <a:rPr lang="en-US" sz="900" spc="40">
                          <a:effectLst/>
                        </a:rPr>
                        <a:t> </a:t>
                      </a:r>
                      <a:r>
                        <a:rPr lang="en-US" sz="900">
                          <a:effectLst/>
                        </a:rPr>
                        <a:t>to</a:t>
                      </a:r>
                      <a:r>
                        <a:rPr lang="en-US" sz="900" spc="15">
                          <a:effectLst/>
                        </a:rPr>
                        <a:t> </a:t>
                      </a:r>
                      <a:r>
                        <a:rPr lang="en-US" sz="900">
                          <a:effectLst/>
                        </a:rPr>
                        <a:t>other</a:t>
                      </a:r>
                      <a:r>
                        <a:rPr lang="en-US" sz="900" spc="25">
                          <a:effectLst/>
                        </a:rPr>
                        <a:t> </a:t>
                      </a:r>
                      <a:r>
                        <a:rPr lang="en-US" sz="900">
                          <a:effectLst/>
                        </a:rPr>
                        <a:t>years.</a:t>
                      </a:r>
                      <a:endParaRPr lang="en-US" sz="1000">
                        <a:effectLst/>
                        <a:latin typeface="Times New Roman"/>
                        <a:ea typeface="Times New Roman"/>
                      </a:endParaRPr>
                    </a:p>
                  </a:txBody>
                  <a:tcPr marL="0" marR="0" marT="0" marB="0"/>
                </a:tc>
              </a:tr>
              <a:tr h="1341755">
                <a:tc>
                  <a:txBody>
                    <a:bodyPr/>
                    <a:lstStyle/>
                    <a:p>
                      <a:pPr marL="0" marR="0">
                        <a:spcBef>
                          <a:spcPts val="0"/>
                        </a:spcBef>
                        <a:spcAft>
                          <a:spcPts val="0"/>
                        </a:spcAft>
                      </a:pPr>
                      <a:r>
                        <a:rPr lang="en-US" sz="1000" dirty="0">
                          <a:effectLst/>
                        </a:rPr>
                        <a:t>Source:</a:t>
                      </a:r>
                      <a:r>
                        <a:rPr lang="en-US" sz="1000" spc="30" dirty="0">
                          <a:effectLst/>
                        </a:rPr>
                        <a:t> </a:t>
                      </a:r>
                      <a:r>
                        <a:rPr lang="en-US" sz="1000" dirty="0">
                          <a:effectLst/>
                        </a:rPr>
                        <a:t>U.S.</a:t>
                      </a:r>
                      <a:r>
                        <a:rPr lang="en-US" sz="1000" spc="20" dirty="0">
                          <a:effectLst/>
                        </a:rPr>
                        <a:t> </a:t>
                      </a:r>
                      <a:r>
                        <a:rPr lang="en-US" sz="1000" dirty="0">
                          <a:effectLst/>
                        </a:rPr>
                        <a:t>Department</a:t>
                      </a:r>
                      <a:r>
                        <a:rPr lang="en-US" sz="1000" spc="45" dirty="0">
                          <a:effectLst/>
                        </a:rPr>
                        <a:t> </a:t>
                      </a:r>
                      <a:r>
                        <a:rPr lang="en-US" sz="1000" dirty="0">
                          <a:effectLst/>
                        </a:rPr>
                        <a:t>of</a:t>
                      </a:r>
                      <a:r>
                        <a:rPr lang="en-US" sz="1000" spc="15" dirty="0">
                          <a:effectLst/>
                        </a:rPr>
                        <a:t> </a:t>
                      </a:r>
                      <a:r>
                        <a:rPr lang="en-US" sz="1000" dirty="0">
                          <a:effectLst/>
                        </a:rPr>
                        <a:t>Justice,</a:t>
                      </a:r>
                      <a:r>
                        <a:rPr lang="en-US" sz="1000" spc="35" dirty="0">
                          <a:effectLst/>
                        </a:rPr>
                        <a:t> </a:t>
                      </a:r>
                      <a:r>
                        <a:rPr lang="en-US" sz="1000" dirty="0">
                          <a:effectLst/>
                        </a:rPr>
                        <a:t>Bureau</a:t>
                      </a:r>
                      <a:r>
                        <a:rPr lang="en-US" sz="1000" spc="30" dirty="0">
                          <a:effectLst/>
                        </a:rPr>
                        <a:t> </a:t>
                      </a:r>
                      <a:r>
                        <a:rPr lang="en-US" sz="1000" dirty="0">
                          <a:effectLst/>
                        </a:rPr>
                        <a:t>of</a:t>
                      </a:r>
                      <a:r>
                        <a:rPr lang="en-US" sz="1000" spc="15" dirty="0">
                          <a:effectLst/>
                        </a:rPr>
                        <a:t> </a:t>
                      </a:r>
                      <a:r>
                        <a:rPr lang="en-US" sz="1000" dirty="0">
                          <a:effectLst/>
                        </a:rPr>
                        <a:t>Justice</a:t>
                      </a:r>
                      <a:r>
                        <a:rPr lang="en-US" sz="1000" spc="30" dirty="0">
                          <a:effectLst/>
                        </a:rPr>
                        <a:t> </a:t>
                      </a:r>
                      <a:r>
                        <a:rPr lang="en-US" sz="1000" dirty="0">
                          <a:effectLst/>
                        </a:rPr>
                        <a:t>Statistics,</a:t>
                      </a:r>
                      <a:r>
                        <a:rPr lang="en-US" sz="1000" spc="50" dirty="0">
                          <a:effectLst/>
                        </a:rPr>
                        <a:t> </a:t>
                      </a:r>
                      <a:r>
                        <a:rPr lang="en-US" sz="1000" dirty="0">
                          <a:effectLst/>
                        </a:rPr>
                        <a:t>National</a:t>
                      </a:r>
                      <a:r>
                        <a:rPr lang="en-US" sz="1000" spc="35" dirty="0">
                          <a:effectLst/>
                        </a:rPr>
                        <a:t> </a:t>
                      </a:r>
                      <a:r>
                        <a:rPr lang="en-US" sz="1000" dirty="0">
                          <a:effectLst/>
                        </a:rPr>
                        <a:t>Crime</a:t>
                      </a:r>
                      <a:r>
                        <a:rPr lang="en-US" sz="1000" spc="25" dirty="0">
                          <a:effectLst/>
                        </a:rPr>
                        <a:t> </a:t>
                      </a:r>
                      <a:r>
                        <a:rPr lang="en-US" sz="1000" dirty="0">
                          <a:effectLst/>
                        </a:rPr>
                        <a:t>Victimization</a:t>
                      </a:r>
                      <a:r>
                        <a:rPr lang="en-US" sz="1000" spc="55" dirty="0">
                          <a:effectLst/>
                        </a:rPr>
                        <a:t> </a:t>
                      </a:r>
                      <a:r>
                        <a:rPr lang="en-US" sz="1000" dirty="0">
                          <a:effectLst/>
                        </a:rPr>
                        <a:t>Survey</a:t>
                      </a:r>
                      <a:r>
                        <a:rPr lang="en-US" sz="1000" spc="30" dirty="0">
                          <a:effectLst/>
                        </a:rPr>
                        <a:t> </a:t>
                      </a:r>
                      <a:r>
                        <a:rPr lang="en-US" sz="1000" dirty="0">
                          <a:effectLst/>
                        </a:rPr>
                        <a:t>(NCVS),</a:t>
                      </a:r>
                      <a:r>
                        <a:rPr lang="en-US" sz="1000" spc="30" dirty="0">
                          <a:effectLst/>
                        </a:rPr>
                        <a:t> </a:t>
                      </a:r>
                      <a:r>
                        <a:rPr lang="en-US" sz="1000" dirty="0">
                          <a:effectLst/>
                        </a:rPr>
                        <a:t>1992–2011.</a:t>
                      </a: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1400" spc="-5" dirty="0">
                          <a:effectLst/>
                        </a:rPr>
                        <a:t>Take notes below:</a:t>
                      </a:r>
                      <a:endParaRPr lang="en-US" sz="1000" dirty="0">
                        <a:effectLst/>
                      </a:endParaRPr>
                    </a:p>
                    <a:p>
                      <a:pPr marL="0" marR="0">
                        <a:spcBef>
                          <a:spcPts val="0"/>
                        </a:spcBef>
                        <a:spcAft>
                          <a:spcPts val="0"/>
                        </a:spcAft>
                      </a:pPr>
                      <a:r>
                        <a:rPr lang="en-US" sz="1200" spc="-5" dirty="0">
                          <a:effectLst/>
                        </a:rPr>
                        <a:t>What do you notice about the amount of school crime in the 1990’s as compared to 2010 and 2011?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latin typeface="Times New Roman"/>
                        <a:ea typeface="Times New Roman"/>
                      </a:endParaRPr>
                    </a:p>
                  </a:txBody>
                  <a:tcPr marL="0" marR="0" marT="0" marB="0"/>
                </a:tc>
              </a:tr>
            </a:tbl>
          </a:graphicData>
        </a:graphic>
      </p:graphicFrame>
      <p:sp>
        <p:nvSpPr>
          <p:cNvPr id="26" name="Rectangle 25"/>
          <p:cNvSpPr/>
          <p:nvPr/>
        </p:nvSpPr>
        <p:spPr>
          <a:xfrm rot="20074053">
            <a:off x="4260973" y="2264983"/>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818730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52400"/>
            <a:ext cx="8229600" cy="5257800"/>
          </a:xfrm>
        </p:spPr>
        <p:txBody>
          <a:bodyPr>
            <a:normAutofit/>
          </a:bodyPr>
          <a:lstStyle/>
          <a:p>
            <a:r>
              <a:rPr lang="en-US" b="1" dirty="0">
                <a:solidFill>
                  <a:schemeClr val="tx1"/>
                </a:solidFill>
              </a:rPr>
              <a:t>Reading </a:t>
            </a:r>
            <a:r>
              <a:rPr lang="en-US" b="1" dirty="0" smtClean="0">
                <a:solidFill>
                  <a:schemeClr val="tx1"/>
                </a:solidFill>
              </a:rPr>
              <a:t>5 </a:t>
            </a:r>
            <a:endParaRPr lang="en-US" dirty="0">
              <a:solidFill>
                <a:schemeClr val="tx1"/>
              </a:solidFill>
            </a:endParaRPr>
          </a:p>
          <a:p>
            <a:r>
              <a:rPr lang="en-US" dirty="0">
                <a:solidFill>
                  <a:schemeClr val="tx1"/>
                </a:solidFill>
              </a:rPr>
              <a:t> </a:t>
            </a:r>
            <a:endParaRPr lang="en-US" b="1" dirty="0">
              <a:solidFill>
                <a:schemeClr val="tx1"/>
              </a:solidFill>
            </a:endParaRPr>
          </a:p>
        </p:txBody>
      </p:sp>
      <p:sp>
        <p:nvSpPr>
          <p:cNvPr id="5" name="Text Box 78"/>
          <p:cNvSpPr txBox="1">
            <a:spLocks noChangeArrowheads="1"/>
          </p:cNvSpPr>
          <p:nvPr/>
        </p:nvSpPr>
        <p:spPr bwMode="auto">
          <a:xfrm>
            <a:off x="5330825" y="6310313"/>
            <a:ext cx="85566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Text Box 79"/>
          <p:cNvSpPr txBox="1">
            <a:spLocks noChangeArrowheads="1"/>
          </p:cNvSpPr>
          <p:nvPr/>
        </p:nvSpPr>
        <p:spPr bwMode="auto">
          <a:xfrm>
            <a:off x="5802313" y="6005513"/>
            <a:ext cx="2365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chemeClr val="tx1"/>
                </a:solidFill>
                <a:effectLst/>
                <a:latin typeface="Arial" pitchFamily="34" charset="0"/>
                <a:ea typeface="Times New Roman" pitchFamily="18" charset="0"/>
                <a:cs typeface="Calibri"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7"/>
          <p:cNvSpPr>
            <a:spLocks noChangeArrowheads="1"/>
          </p:cNvSpPr>
          <p:nvPr/>
        </p:nvSpPr>
        <p:spPr bwMode="auto">
          <a:xfrm>
            <a:off x="1285875" y="7004050"/>
            <a:ext cx="4572000" cy="234950"/>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12" name="Rectangle 8"/>
          <p:cNvSpPr>
            <a:spLocks noChangeArrowheads="1"/>
          </p:cNvSpPr>
          <p:nvPr/>
        </p:nvSpPr>
        <p:spPr bwMode="auto">
          <a:xfrm>
            <a:off x="1343025" y="2341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9"/>
          <p:cNvSpPr>
            <a:spLocks noChangeArrowheads="1"/>
          </p:cNvSpPr>
          <p:nvPr/>
        </p:nvSpPr>
        <p:spPr bwMode="auto">
          <a:xfrm>
            <a:off x="1343025" y="6481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0"/>
          <p:cNvSpPr>
            <a:spLocks noChangeArrowheads="1"/>
          </p:cNvSpPr>
          <p:nvPr/>
        </p:nvSpPr>
        <p:spPr bwMode="auto">
          <a:xfrm>
            <a:off x="1343025" y="6938963"/>
            <a:ext cx="9144000" cy="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6" name="Chart 15"/>
          <p:cNvGraphicFramePr/>
          <p:nvPr>
            <p:extLst>
              <p:ext uri="{D42A27DB-BD31-4B8C-83A1-F6EECF244321}">
                <p14:modId xmlns:p14="http://schemas.microsoft.com/office/powerpoint/2010/main" val="1889018777"/>
              </p:ext>
            </p:extLst>
          </p:nvPr>
        </p:nvGraphicFramePr>
        <p:xfrm>
          <a:off x="685800" y="838200"/>
          <a:ext cx="6400800" cy="4362450"/>
        </p:xfrm>
        <a:graphic>
          <a:graphicData uri="http://schemas.openxmlformats.org/drawingml/2006/chart">
            <c:chart xmlns:c="http://schemas.openxmlformats.org/drawingml/2006/chart" xmlns:r="http://schemas.openxmlformats.org/officeDocument/2006/relationships" r:id="rId2"/>
          </a:graphicData>
        </a:graphic>
      </p:graphicFrame>
      <p:sp>
        <p:nvSpPr>
          <p:cNvPr id="17" name="Text Box 78"/>
          <p:cNvSpPr txBox="1">
            <a:spLocks noChangeArrowheads="1"/>
          </p:cNvSpPr>
          <p:nvPr/>
        </p:nvSpPr>
        <p:spPr bwMode="auto">
          <a:xfrm>
            <a:off x="5330825" y="6310313"/>
            <a:ext cx="855663"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Text Box 79"/>
          <p:cNvSpPr txBox="1">
            <a:spLocks noChangeArrowheads="1"/>
          </p:cNvSpPr>
          <p:nvPr/>
        </p:nvSpPr>
        <p:spPr bwMode="auto">
          <a:xfrm>
            <a:off x="5802313" y="6005513"/>
            <a:ext cx="236537" cy="18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600" b="0" i="0" u="none" strike="noStrike" cap="none" normalizeH="0" baseline="0" smtClean="0">
                <a:ln>
                  <a:noFill/>
                </a:ln>
                <a:solidFill>
                  <a:schemeClr val="tx1"/>
                </a:solidFill>
                <a:effectLst/>
                <a:latin typeface="Arial" pitchFamily="34" charset="0"/>
                <a:ea typeface="Times New Roman" pitchFamily="18" charset="0"/>
                <a:cs typeface="Calibri"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7"/>
          <p:cNvSpPr>
            <a:spLocks noChangeArrowheads="1"/>
          </p:cNvSpPr>
          <p:nvPr/>
        </p:nvSpPr>
        <p:spPr bwMode="auto">
          <a:xfrm>
            <a:off x="1285875" y="7004050"/>
            <a:ext cx="4572000" cy="234950"/>
          </a:xfrm>
          <a:prstGeom prst="rect">
            <a:avLst/>
          </a:prstGeom>
          <a:solidFill>
            <a:srgbClr val="FFFFFF"/>
          </a:solidFill>
          <a:ln>
            <a:noFill/>
          </a:ln>
          <a:extLst>
            <a:ext uri="{91240B29-F687-4F45-9708-019B960494DF}">
              <a14:hiddenLine xmlns:a14="http://schemas.microsoft.com/office/drawing/2010/main" w="254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endParaRPr lang="en-US"/>
          </a:p>
        </p:txBody>
      </p:sp>
      <p:sp>
        <p:nvSpPr>
          <p:cNvPr id="20" name="Rectangle 15"/>
          <p:cNvSpPr>
            <a:spLocks noChangeArrowheads="1"/>
          </p:cNvSpPr>
          <p:nvPr/>
        </p:nvSpPr>
        <p:spPr bwMode="auto">
          <a:xfrm>
            <a:off x="1524000" y="142210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18"/>
          <p:cNvSpPr>
            <a:spLocks noChangeArrowheads="1"/>
          </p:cNvSpPr>
          <p:nvPr/>
        </p:nvSpPr>
        <p:spPr bwMode="auto">
          <a:xfrm>
            <a:off x="1343025" y="23415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2" name="Rectangle 19"/>
          <p:cNvSpPr>
            <a:spLocks noChangeArrowheads="1"/>
          </p:cNvSpPr>
          <p:nvPr/>
        </p:nvSpPr>
        <p:spPr bwMode="auto">
          <a:xfrm>
            <a:off x="1343025" y="648176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0"/>
          <p:cNvSpPr>
            <a:spLocks noChangeArrowheads="1"/>
          </p:cNvSpPr>
          <p:nvPr/>
        </p:nvSpPr>
        <p:spPr bwMode="auto">
          <a:xfrm>
            <a:off x="1343025" y="6938963"/>
            <a:ext cx="9144000" cy="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cs typeface="Arial" pitchFamily="34" charset="0"/>
              </a:rPr>
              <a:t/>
            </a:r>
            <a:br>
              <a:rPr kumimoji="0" lang="en-US" altLang="en-US" sz="1800" b="0" i="0" u="none" strike="noStrike" cap="none" normalizeH="0" baseline="0" smtClean="0">
                <a:ln>
                  <a:noFill/>
                </a:ln>
                <a:solidFill>
                  <a:schemeClr val="tx1"/>
                </a:solidFill>
                <a:effectLst/>
                <a:latin typeface="Arial" pitchFamily="34" charset="0"/>
                <a:cs typeface="Arial" pitchFamily="34" charset="0"/>
              </a:rPr>
            </a:b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smtClean="0">
                <a:ln>
                  <a:noFill/>
                </a:ln>
                <a:solidFill>
                  <a:srgbClr val="FF0000"/>
                </a:solidFill>
                <a:effectLst/>
                <a:latin typeface="Arial" pitchFamily="34" charset="0"/>
                <a:ea typeface="Times New Roman" pitchFamily="18" charset="0"/>
                <a:cs typeface="Arial" pitchFamily="34" charset="0"/>
              </a:rPr>
              <a:t> </a:t>
            </a:r>
            <a:endParaRPr kumimoji="0" lang="en-US" altLang="en-US" sz="4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24" name="Table 23"/>
          <p:cNvGraphicFramePr>
            <a:graphicFrameLocks noGrp="1"/>
          </p:cNvGraphicFramePr>
          <p:nvPr>
            <p:extLst>
              <p:ext uri="{D42A27DB-BD31-4B8C-83A1-F6EECF244321}">
                <p14:modId xmlns:p14="http://schemas.microsoft.com/office/powerpoint/2010/main" val="1785970001"/>
              </p:ext>
            </p:extLst>
          </p:nvPr>
        </p:nvGraphicFramePr>
        <p:xfrm>
          <a:off x="457200" y="5334000"/>
          <a:ext cx="8153400" cy="3822065"/>
        </p:xfrm>
        <a:graphic>
          <a:graphicData uri="http://schemas.openxmlformats.org/drawingml/2006/table">
            <a:tbl>
              <a:tblPr firstRow="1" firstCol="1" bandRow="1">
                <a:tableStyleId>{5C22544A-7EE6-4342-B048-85BDC9FD1C3A}</a:tableStyleId>
              </a:tblPr>
              <a:tblGrid>
                <a:gridCol w="8153400"/>
              </a:tblGrid>
              <a:tr h="35877">
                <a:tc>
                  <a:txBody>
                    <a:bodyPr/>
                    <a:lstStyle/>
                    <a:p>
                      <a:pPr marL="0" marR="0">
                        <a:spcBef>
                          <a:spcPts val="0"/>
                        </a:spcBef>
                        <a:spcAft>
                          <a:spcPts val="0"/>
                        </a:spcAft>
                      </a:pPr>
                      <a:r>
                        <a:rPr lang="en-US" sz="900" dirty="0">
                          <a:effectLst/>
                        </a:rPr>
                        <a:t>1</a:t>
                      </a:r>
                      <a:r>
                        <a:rPr lang="en-US" sz="900" spc="-15" dirty="0">
                          <a:effectLst/>
                        </a:rPr>
                        <a:t> </a:t>
                      </a:r>
                      <a:r>
                        <a:rPr lang="en-US" sz="900" dirty="0">
                          <a:effectLst/>
                        </a:rPr>
                        <a:t>Total crimes includes violent crimes (rape,</a:t>
                      </a:r>
                      <a:r>
                        <a:rPr lang="en-US" sz="900" spc="25" dirty="0">
                          <a:effectLst/>
                        </a:rPr>
                        <a:t> </a:t>
                      </a:r>
                      <a:r>
                        <a:rPr lang="en-US" sz="900" dirty="0">
                          <a:effectLst/>
                        </a:rPr>
                        <a:t>sexual</a:t>
                      </a:r>
                      <a:r>
                        <a:rPr lang="en-US" sz="900" spc="30" dirty="0">
                          <a:effectLst/>
                        </a:rPr>
                        <a:t> </a:t>
                      </a:r>
                      <a:r>
                        <a:rPr lang="en-US" sz="900" dirty="0">
                          <a:effectLst/>
                        </a:rPr>
                        <a:t>assault,</a:t>
                      </a:r>
                      <a:r>
                        <a:rPr lang="en-US" sz="900" spc="35" dirty="0">
                          <a:effectLst/>
                        </a:rPr>
                        <a:t> </a:t>
                      </a:r>
                      <a:r>
                        <a:rPr lang="en-US" sz="900" dirty="0">
                          <a:effectLst/>
                        </a:rPr>
                        <a:t>robbery,</a:t>
                      </a:r>
                      <a:r>
                        <a:rPr lang="en-US" sz="900" spc="35" dirty="0">
                          <a:effectLst/>
                        </a:rPr>
                        <a:t> </a:t>
                      </a:r>
                      <a:r>
                        <a:rPr lang="en-US" sz="900" dirty="0">
                          <a:effectLst/>
                        </a:rPr>
                        <a:t>and</a:t>
                      </a:r>
                      <a:r>
                        <a:rPr lang="en-US" sz="900" spc="15" dirty="0">
                          <a:effectLst/>
                        </a:rPr>
                        <a:t> </a:t>
                      </a:r>
                      <a:r>
                        <a:rPr lang="en-US" sz="900" dirty="0">
                          <a:effectLst/>
                        </a:rPr>
                        <a:t>aggravated</a:t>
                      </a:r>
                      <a:r>
                        <a:rPr lang="en-US" sz="900" spc="45" dirty="0">
                          <a:effectLst/>
                        </a:rPr>
                        <a:t> </a:t>
                      </a:r>
                      <a:r>
                        <a:rPr lang="en-US" sz="900" dirty="0">
                          <a:effectLst/>
                        </a:rPr>
                        <a:t>assault) as well as crimes such as theft, purse-snatching, and attempted thefts.</a:t>
                      </a:r>
                      <a:endParaRPr lang="en-US" sz="1000" dirty="0">
                        <a:effectLst/>
                        <a:latin typeface="Times New Roman"/>
                        <a:ea typeface="Times New Roman"/>
                      </a:endParaRPr>
                    </a:p>
                  </a:txBody>
                  <a:tcPr marL="0" marR="0" marT="0" marB="0"/>
                </a:tc>
              </a:tr>
              <a:tr h="255905">
                <a:tc>
                  <a:txBody>
                    <a:bodyPr/>
                    <a:lstStyle/>
                    <a:p>
                      <a:pPr marL="0" marR="0">
                        <a:spcBef>
                          <a:spcPts val="0"/>
                        </a:spcBef>
                        <a:spcAft>
                          <a:spcPts val="0"/>
                        </a:spcAft>
                      </a:pPr>
                      <a:r>
                        <a:rPr lang="en-US" sz="900">
                          <a:effectLst/>
                        </a:rPr>
                        <a:t>2</a:t>
                      </a:r>
                      <a:r>
                        <a:rPr lang="en-US" sz="900" spc="-15">
                          <a:effectLst/>
                        </a:rPr>
                        <a:t> </a:t>
                      </a:r>
                      <a:r>
                        <a:rPr lang="en-US" sz="900">
                          <a:effectLst/>
                        </a:rPr>
                        <a:t>Due</a:t>
                      </a:r>
                      <a:r>
                        <a:rPr lang="en-US" sz="900" spc="15">
                          <a:effectLst/>
                        </a:rPr>
                        <a:t> </a:t>
                      </a:r>
                      <a:r>
                        <a:rPr lang="en-US" sz="900">
                          <a:effectLst/>
                        </a:rPr>
                        <a:t>to</a:t>
                      </a:r>
                      <a:r>
                        <a:rPr lang="en-US" sz="900" spc="15">
                          <a:effectLst/>
                        </a:rPr>
                        <a:t> </a:t>
                      </a:r>
                      <a:r>
                        <a:rPr lang="en-US" sz="900">
                          <a:effectLst/>
                        </a:rPr>
                        <a:t>methodological</a:t>
                      </a:r>
                      <a:r>
                        <a:rPr lang="en-US" sz="900" spc="60">
                          <a:effectLst/>
                        </a:rPr>
                        <a:t> </a:t>
                      </a:r>
                      <a:r>
                        <a:rPr lang="en-US" sz="900">
                          <a:effectLst/>
                        </a:rPr>
                        <a:t>changes,</a:t>
                      </a:r>
                      <a:r>
                        <a:rPr lang="en-US" sz="900" spc="35">
                          <a:effectLst/>
                        </a:rPr>
                        <a:t> </a:t>
                      </a:r>
                      <a:r>
                        <a:rPr lang="en-US" sz="900">
                          <a:effectLst/>
                        </a:rPr>
                        <a:t>use</a:t>
                      </a:r>
                      <a:r>
                        <a:rPr lang="en-US" sz="900" spc="15">
                          <a:effectLst/>
                        </a:rPr>
                        <a:t> </a:t>
                      </a:r>
                      <a:r>
                        <a:rPr lang="en-US" sz="900">
                          <a:effectLst/>
                        </a:rPr>
                        <a:t>caution</a:t>
                      </a:r>
                      <a:r>
                        <a:rPr lang="en-US" sz="900" spc="30">
                          <a:effectLst/>
                        </a:rPr>
                        <a:t> </a:t>
                      </a:r>
                      <a:r>
                        <a:rPr lang="en-US" sz="900">
                          <a:effectLst/>
                        </a:rPr>
                        <a:t>when</a:t>
                      </a:r>
                      <a:r>
                        <a:rPr lang="en-US" sz="900" spc="20">
                          <a:effectLst/>
                        </a:rPr>
                        <a:t> </a:t>
                      </a:r>
                      <a:r>
                        <a:rPr lang="en-US" sz="900">
                          <a:effectLst/>
                        </a:rPr>
                        <a:t>comparing</a:t>
                      </a:r>
                      <a:r>
                        <a:rPr lang="en-US" sz="900" spc="40">
                          <a:effectLst/>
                        </a:rPr>
                        <a:t> </a:t>
                      </a:r>
                      <a:r>
                        <a:rPr lang="en-US" sz="900">
                          <a:effectLst/>
                        </a:rPr>
                        <a:t>2006</a:t>
                      </a:r>
                      <a:r>
                        <a:rPr lang="en-US" sz="900" spc="20">
                          <a:effectLst/>
                        </a:rPr>
                        <a:t> </a:t>
                      </a:r>
                      <a:r>
                        <a:rPr lang="en-US" sz="900">
                          <a:effectLst/>
                        </a:rPr>
                        <a:t>estimates</a:t>
                      </a:r>
                      <a:r>
                        <a:rPr lang="en-US" sz="900" spc="40">
                          <a:effectLst/>
                        </a:rPr>
                        <a:t> </a:t>
                      </a:r>
                      <a:r>
                        <a:rPr lang="en-US" sz="900">
                          <a:effectLst/>
                        </a:rPr>
                        <a:t>to</a:t>
                      </a:r>
                      <a:r>
                        <a:rPr lang="en-US" sz="900" spc="15">
                          <a:effectLst/>
                        </a:rPr>
                        <a:t> </a:t>
                      </a:r>
                      <a:r>
                        <a:rPr lang="en-US" sz="900">
                          <a:effectLst/>
                        </a:rPr>
                        <a:t>other</a:t>
                      </a:r>
                      <a:r>
                        <a:rPr lang="en-US" sz="900" spc="25">
                          <a:effectLst/>
                        </a:rPr>
                        <a:t> </a:t>
                      </a:r>
                      <a:r>
                        <a:rPr lang="en-US" sz="900">
                          <a:effectLst/>
                        </a:rPr>
                        <a:t>years.</a:t>
                      </a:r>
                      <a:endParaRPr lang="en-US" sz="1000">
                        <a:effectLst/>
                        <a:latin typeface="Times New Roman"/>
                        <a:ea typeface="Times New Roman"/>
                      </a:endParaRPr>
                    </a:p>
                  </a:txBody>
                  <a:tcPr marL="0" marR="0" marT="0" marB="0"/>
                </a:tc>
              </a:tr>
              <a:tr h="1341755">
                <a:tc>
                  <a:txBody>
                    <a:bodyPr/>
                    <a:lstStyle/>
                    <a:p>
                      <a:pPr marL="0" marR="0">
                        <a:spcBef>
                          <a:spcPts val="0"/>
                        </a:spcBef>
                        <a:spcAft>
                          <a:spcPts val="0"/>
                        </a:spcAft>
                      </a:pPr>
                      <a:r>
                        <a:rPr lang="en-US" sz="1000" dirty="0">
                          <a:effectLst/>
                        </a:rPr>
                        <a:t>Source:</a:t>
                      </a:r>
                      <a:r>
                        <a:rPr lang="en-US" sz="1000" spc="30" dirty="0">
                          <a:effectLst/>
                        </a:rPr>
                        <a:t> </a:t>
                      </a:r>
                      <a:r>
                        <a:rPr lang="en-US" sz="1000" dirty="0">
                          <a:effectLst/>
                        </a:rPr>
                        <a:t>U.S.</a:t>
                      </a:r>
                      <a:r>
                        <a:rPr lang="en-US" sz="1000" spc="20" dirty="0">
                          <a:effectLst/>
                        </a:rPr>
                        <a:t> </a:t>
                      </a:r>
                      <a:r>
                        <a:rPr lang="en-US" sz="1000" dirty="0">
                          <a:effectLst/>
                        </a:rPr>
                        <a:t>Department</a:t>
                      </a:r>
                      <a:r>
                        <a:rPr lang="en-US" sz="1000" spc="45" dirty="0">
                          <a:effectLst/>
                        </a:rPr>
                        <a:t> </a:t>
                      </a:r>
                      <a:r>
                        <a:rPr lang="en-US" sz="1000" dirty="0">
                          <a:effectLst/>
                        </a:rPr>
                        <a:t>of</a:t>
                      </a:r>
                      <a:r>
                        <a:rPr lang="en-US" sz="1000" spc="15" dirty="0">
                          <a:effectLst/>
                        </a:rPr>
                        <a:t> </a:t>
                      </a:r>
                      <a:r>
                        <a:rPr lang="en-US" sz="1000" dirty="0">
                          <a:effectLst/>
                        </a:rPr>
                        <a:t>Justice,</a:t>
                      </a:r>
                      <a:r>
                        <a:rPr lang="en-US" sz="1000" spc="35" dirty="0">
                          <a:effectLst/>
                        </a:rPr>
                        <a:t> </a:t>
                      </a:r>
                      <a:r>
                        <a:rPr lang="en-US" sz="1000" dirty="0">
                          <a:effectLst/>
                        </a:rPr>
                        <a:t>Bureau</a:t>
                      </a:r>
                      <a:r>
                        <a:rPr lang="en-US" sz="1000" spc="30" dirty="0">
                          <a:effectLst/>
                        </a:rPr>
                        <a:t> </a:t>
                      </a:r>
                      <a:r>
                        <a:rPr lang="en-US" sz="1000" dirty="0">
                          <a:effectLst/>
                        </a:rPr>
                        <a:t>of</a:t>
                      </a:r>
                      <a:r>
                        <a:rPr lang="en-US" sz="1000" spc="15" dirty="0">
                          <a:effectLst/>
                        </a:rPr>
                        <a:t> </a:t>
                      </a:r>
                      <a:r>
                        <a:rPr lang="en-US" sz="1000" dirty="0">
                          <a:effectLst/>
                        </a:rPr>
                        <a:t>Justice</a:t>
                      </a:r>
                      <a:r>
                        <a:rPr lang="en-US" sz="1000" spc="30" dirty="0">
                          <a:effectLst/>
                        </a:rPr>
                        <a:t> </a:t>
                      </a:r>
                      <a:r>
                        <a:rPr lang="en-US" sz="1000" dirty="0">
                          <a:effectLst/>
                        </a:rPr>
                        <a:t>Statistics,</a:t>
                      </a:r>
                      <a:r>
                        <a:rPr lang="en-US" sz="1000" spc="50" dirty="0">
                          <a:effectLst/>
                        </a:rPr>
                        <a:t> </a:t>
                      </a:r>
                      <a:r>
                        <a:rPr lang="en-US" sz="1000" dirty="0">
                          <a:effectLst/>
                        </a:rPr>
                        <a:t>National</a:t>
                      </a:r>
                      <a:r>
                        <a:rPr lang="en-US" sz="1000" spc="35" dirty="0">
                          <a:effectLst/>
                        </a:rPr>
                        <a:t> </a:t>
                      </a:r>
                      <a:r>
                        <a:rPr lang="en-US" sz="1000" dirty="0">
                          <a:effectLst/>
                        </a:rPr>
                        <a:t>Crime</a:t>
                      </a:r>
                      <a:r>
                        <a:rPr lang="en-US" sz="1000" spc="25" dirty="0">
                          <a:effectLst/>
                        </a:rPr>
                        <a:t> </a:t>
                      </a:r>
                      <a:r>
                        <a:rPr lang="en-US" sz="1000" dirty="0">
                          <a:effectLst/>
                        </a:rPr>
                        <a:t>Victimization</a:t>
                      </a:r>
                      <a:r>
                        <a:rPr lang="en-US" sz="1000" spc="55" dirty="0">
                          <a:effectLst/>
                        </a:rPr>
                        <a:t> </a:t>
                      </a:r>
                      <a:r>
                        <a:rPr lang="en-US" sz="1000" dirty="0">
                          <a:effectLst/>
                        </a:rPr>
                        <a:t>Survey</a:t>
                      </a:r>
                      <a:r>
                        <a:rPr lang="en-US" sz="1000" spc="30" dirty="0">
                          <a:effectLst/>
                        </a:rPr>
                        <a:t> </a:t>
                      </a:r>
                      <a:r>
                        <a:rPr lang="en-US" sz="1000" dirty="0">
                          <a:effectLst/>
                        </a:rPr>
                        <a:t>(NCVS),</a:t>
                      </a:r>
                      <a:r>
                        <a:rPr lang="en-US" sz="1000" spc="30" dirty="0">
                          <a:effectLst/>
                        </a:rPr>
                        <a:t> </a:t>
                      </a:r>
                      <a:r>
                        <a:rPr lang="en-US" sz="1000" dirty="0">
                          <a:effectLst/>
                        </a:rPr>
                        <a:t>1992–2011.</a:t>
                      </a: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1400" spc="-5" dirty="0">
                          <a:effectLst/>
                        </a:rPr>
                        <a:t>Take notes below:</a:t>
                      </a:r>
                      <a:endParaRPr lang="en-US" sz="1000" dirty="0">
                        <a:effectLst/>
                      </a:endParaRPr>
                    </a:p>
                    <a:p>
                      <a:pPr marL="0" marR="0">
                        <a:spcBef>
                          <a:spcPts val="0"/>
                        </a:spcBef>
                        <a:spcAft>
                          <a:spcPts val="0"/>
                        </a:spcAft>
                      </a:pPr>
                      <a:r>
                        <a:rPr lang="en-US" sz="1200" spc="-5" dirty="0">
                          <a:effectLst/>
                        </a:rPr>
                        <a:t>What do you notice about the amount of school crime in the 1990’s as compared to 2010 and 2011?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endParaRPr>
                    </a:p>
                    <a:p>
                      <a:pPr marL="0" marR="0">
                        <a:spcBef>
                          <a:spcPts val="0"/>
                        </a:spcBef>
                        <a:spcAft>
                          <a:spcPts val="0"/>
                        </a:spcAft>
                      </a:pPr>
                      <a:r>
                        <a:rPr lang="en-US" sz="900" dirty="0">
                          <a:effectLst/>
                        </a:rPr>
                        <a:t> </a:t>
                      </a:r>
                      <a:endParaRPr lang="en-US" sz="1000" dirty="0">
                        <a:effectLst/>
                        <a:latin typeface="Times New Roman"/>
                        <a:ea typeface="Times New Roman"/>
                      </a:endParaRPr>
                    </a:p>
                  </a:txBody>
                  <a:tcPr marL="0" marR="0" marT="0" marB="0"/>
                </a:tc>
              </a:tr>
            </a:tbl>
          </a:graphicData>
        </a:graphic>
      </p:graphicFrame>
      <p:sp>
        <p:nvSpPr>
          <p:cNvPr id="2" name="TextBox 1"/>
          <p:cNvSpPr txBox="1"/>
          <p:nvPr/>
        </p:nvSpPr>
        <p:spPr>
          <a:xfrm>
            <a:off x="6629400" y="910402"/>
            <a:ext cx="2209800" cy="2862322"/>
          </a:xfrm>
          <a:prstGeom prst="rect">
            <a:avLst/>
          </a:prstGeom>
          <a:solidFill>
            <a:schemeClr val="bg1"/>
          </a:solidFill>
        </p:spPr>
        <p:txBody>
          <a:bodyPr wrap="square" rtlCol="0">
            <a:spAutoFit/>
          </a:bodyPr>
          <a:lstStyle/>
          <a:p>
            <a:r>
              <a:rPr lang="en-US" dirty="0" smtClean="0">
                <a:solidFill>
                  <a:srgbClr val="FF0000"/>
                </a:solidFill>
              </a:rPr>
              <a:t>Gist:</a:t>
            </a:r>
          </a:p>
          <a:p>
            <a:endParaRPr lang="en-US" dirty="0">
              <a:solidFill>
                <a:srgbClr val="FF0000"/>
              </a:solidFill>
            </a:endParaRPr>
          </a:p>
          <a:p>
            <a:r>
              <a:rPr lang="en-US" dirty="0" smtClean="0">
                <a:solidFill>
                  <a:srgbClr val="FF0000"/>
                </a:solidFill>
              </a:rPr>
              <a:t>School crime is down, overall, but with a recent jump back up.</a:t>
            </a:r>
          </a:p>
          <a:p>
            <a:endParaRPr lang="en-US" dirty="0">
              <a:solidFill>
                <a:srgbClr val="FF0000"/>
              </a:solidFill>
            </a:endParaRPr>
          </a:p>
          <a:p>
            <a:r>
              <a:rPr lang="en-US" dirty="0" smtClean="0">
                <a:solidFill>
                  <a:srgbClr val="FF0000"/>
                </a:solidFill>
              </a:rPr>
              <a:t>Gap between violent crimes and infractions is narrowing!</a:t>
            </a:r>
            <a:endParaRPr lang="en-US" dirty="0">
              <a:solidFill>
                <a:srgbClr val="FF0000"/>
              </a:solidFill>
            </a:endParaRPr>
          </a:p>
        </p:txBody>
      </p:sp>
    </p:spTree>
    <p:extLst>
      <p:ext uri="{BB962C8B-B14F-4D97-AF65-F5344CB8AC3E}">
        <p14:creationId xmlns:p14="http://schemas.microsoft.com/office/powerpoint/2010/main" val="964542229"/>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457200"/>
            <a:ext cx="5867400" cy="6172200"/>
          </a:xfrm>
        </p:spPr>
        <p:txBody>
          <a:bodyPr>
            <a:normAutofit fontScale="25000" lnSpcReduction="20000"/>
          </a:bodyPr>
          <a:lstStyle/>
          <a:p>
            <a:r>
              <a:rPr lang="en-US" sz="4900" b="1" dirty="0">
                <a:solidFill>
                  <a:schemeClr val="tx1"/>
                </a:solidFill>
              </a:rPr>
              <a:t>Vocabulary</a:t>
            </a:r>
            <a:endParaRPr lang="en-US" sz="4900" dirty="0">
              <a:solidFill>
                <a:schemeClr val="tx1"/>
              </a:solidFill>
            </a:endParaRPr>
          </a:p>
          <a:p>
            <a:r>
              <a:rPr lang="en-US" sz="4900" b="1" i="1" dirty="0">
                <a:solidFill>
                  <a:schemeClr val="tx1"/>
                </a:solidFill>
              </a:rPr>
              <a:t> </a:t>
            </a:r>
            <a:endParaRPr lang="en-US" sz="4900" dirty="0">
              <a:solidFill>
                <a:schemeClr val="tx1"/>
              </a:solidFill>
            </a:endParaRPr>
          </a:p>
          <a:p>
            <a:pPr algn="l"/>
            <a:r>
              <a:rPr lang="en-US" sz="4300" b="1" i="1" dirty="0">
                <a:solidFill>
                  <a:schemeClr val="tx1"/>
                </a:solidFill>
              </a:rPr>
              <a:t>consequence: </a:t>
            </a:r>
            <a:r>
              <a:rPr lang="en-US" sz="4300" dirty="0">
                <a:solidFill>
                  <a:schemeClr val="tx1"/>
                </a:solidFill>
              </a:rPr>
              <a:t>something that happens as a result of a </a:t>
            </a:r>
          </a:p>
          <a:p>
            <a:pPr algn="l"/>
            <a:r>
              <a:rPr lang="en-US" sz="4300" dirty="0">
                <a:solidFill>
                  <a:schemeClr val="tx1"/>
                </a:solidFill>
              </a:rPr>
              <a:t>particular action or set of conditions.</a:t>
            </a:r>
          </a:p>
          <a:p>
            <a:pPr algn="l"/>
            <a:r>
              <a:rPr lang="en-US" sz="4300" b="1" dirty="0">
                <a:solidFill>
                  <a:schemeClr val="tx1"/>
                </a:solidFill>
              </a:rPr>
              <a:t> </a:t>
            </a:r>
            <a:endParaRPr lang="en-US" sz="4300" dirty="0">
              <a:solidFill>
                <a:schemeClr val="tx1"/>
              </a:solidFill>
            </a:endParaRPr>
          </a:p>
          <a:p>
            <a:pPr algn="l"/>
            <a:r>
              <a:rPr lang="en-US" sz="4300" b="1" i="1" dirty="0">
                <a:solidFill>
                  <a:schemeClr val="tx1"/>
                </a:solidFill>
              </a:rPr>
              <a:t>de-escalate:</a:t>
            </a:r>
            <a:r>
              <a:rPr lang="en-US" sz="4300" i="1" dirty="0">
                <a:solidFill>
                  <a:schemeClr val="tx1"/>
                </a:solidFill>
              </a:rPr>
              <a:t> </a:t>
            </a:r>
            <a:r>
              <a:rPr lang="en-US" sz="4300" dirty="0">
                <a:solidFill>
                  <a:schemeClr val="tx1"/>
                </a:solidFill>
              </a:rPr>
              <a:t>to make smaller or less intense</a:t>
            </a:r>
          </a:p>
          <a:p>
            <a:pPr algn="l"/>
            <a:r>
              <a:rPr lang="en-US" sz="4300" dirty="0">
                <a:solidFill>
                  <a:schemeClr val="tx1"/>
                </a:solidFill>
              </a:rPr>
              <a:t> </a:t>
            </a:r>
          </a:p>
          <a:p>
            <a:pPr algn="l"/>
            <a:r>
              <a:rPr lang="en-US" sz="4300" b="1" i="1" dirty="0">
                <a:solidFill>
                  <a:schemeClr val="tx1"/>
                </a:solidFill>
              </a:rPr>
              <a:t>exclusionary discipline: </a:t>
            </a:r>
            <a:r>
              <a:rPr lang="en-US" sz="4300" dirty="0">
                <a:solidFill>
                  <a:schemeClr val="tx1"/>
                </a:solidFill>
              </a:rPr>
              <a:t>punishment that bars students from </a:t>
            </a:r>
          </a:p>
          <a:p>
            <a:pPr algn="l"/>
            <a:r>
              <a:rPr lang="en-US" sz="4300" dirty="0">
                <a:solidFill>
                  <a:schemeClr val="tx1"/>
                </a:solidFill>
              </a:rPr>
              <a:t>the school setting</a:t>
            </a:r>
          </a:p>
          <a:p>
            <a:pPr algn="l"/>
            <a:r>
              <a:rPr lang="en-US" sz="4300" b="1" dirty="0">
                <a:solidFill>
                  <a:schemeClr val="tx1"/>
                </a:solidFill>
              </a:rPr>
              <a:t>	</a:t>
            </a:r>
            <a:endParaRPr lang="en-US" sz="4300" dirty="0">
              <a:solidFill>
                <a:schemeClr val="tx1"/>
              </a:solidFill>
            </a:endParaRPr>
          </a:p>
          <a:p>
            <a:pPr algn="l"/>
            <a:r>
              <a:rPr lang="en-US" sz="4300" b="1" i="1" dirty="0">
                <a:solidFill>
                  <a:schemeClr val="tx1"/>
                </a:solidFill>
              </a:rPr>
              <a:t>Frederick Douglass: </a:t>
            </a:r>
            <a:r>
              <a:rPr lang="en-US" sz="4300" dirty="0">
                <a:solidFill>
                  <a:schemeClr val="tx1"/>
                </a:solidFill>
              </a:rPr>
              <a:t>(born Frederick Augustus Washington </a:t>
            </a:r>
          </a:p>
          <a:p>
            <a:pPr algn="l"/>
            <a:r>
              <a:rPr lang="en-US" sz="4300" dirty="0">
                <a:solidFill>
                  <a:schemeClr val="tx1"/>
                </a:solidFill>
              </a:rPr>
              <a:t>Bailey, c. February 1818 – February 20, 1895) was an African-</a:t>
            </a:r>
            <a:r>
              <a:rPr lang="en-US" sz="4300" i="1" dirty="0">
                <a:solidFill>
                  <a:schemeClr val="tx1"/>
                </a:solidFill>
              </a:rPr>
              <a:t> </a:t>
            </a:r>
            <a:endParaRPr lang="en-US" sz="4300" dirty="0">
              <a:solidFill>
                <a:schemeClr val="tx1"/>
              </a:solidFill>
            </a:endParaRPr>
          </a:p>
          <a:p>
            <a:pPr algn="l"/>
            <a:r>
              <a:rPr lang="en-US" sz="4300" dirty="0">
                <a:solidFill>
                  <a:schemeClr val="tx1"/>
                </a:solidFill>
              </a:rPr>
              <a:t>American social reformer, </a:t>
            </a:r>
            <a:r>
              <a:rPr lang="en-US" sz="4300" u="sng" dirty="0">
                <a:solidFill>
                  <a:schemeClr val="tx1"/>
                </a:solidFill>
                <a:hlinkClick r:id="rId2" tooltip="Orator"/>
              </a:rPr>
              <a:t>orator</a:t>
            </a:r>
            <a:r>
              <a:rPr lang="en-US" sz="4300" dirty="0">
                <a:solidFill>
                  <a:schemeClr val="tx1"/>
                </a:solidFill>
              </a:rPr>
              <a:t>, writer and </a:t>
            </a:r>
            <a:r>
              <a:rPr lang="en-US" sz="4300" u="sng" dirty="0">
                <a:solidFill>
                  <a:schemeClr val="tx1"/>
                </a:solidFill>
                <a:hlinkClick r:id="rId3" tooltip="Politician"/>
              </a:rPr>
              <a:t>statesman</a:t>
            </a:r>
            <a:r>
              <a:rPr lang="en-US" sz="4300" dirty="0">
                <a:solidFill>
                  <a:schemeClr val="tx1"/>
                </a:solidFill>
              </a:rPr>
              <a:t>. After</a:t>
            </a:r>
          </a:p>
          <a:p>
            <a:pPr algn="l"/>
            <a:r>
              <a:rPr lang="en-US" sz="4300" dirty="0">
                <a:solidFill>
                  <a:schemeClr val="tx1"/>
                </a:solidFill>
              </a:rPr>
              <a:t>escaping from </a:t>
            </a:r>
            <a:r>
              <a:rPr lang="en-US" sz="4300" u="sng" dirty="0">
                <a:solidFill>
                  <a:schemeClr val="tx1"/>
                </a:solidFill>
                <a:hlinkClick r:id="rId4" tooltip="Slavery"/>
              </a:rPr>
              <a:t>slavery</a:t>
            </a:r>
            <a:r>
              <a:rPr lang="en-US" sz="4300" dirty="0">
                <a:solidFill>
                  <a:schemeClr val="tx1"/>
                </a:solidFill>
              </a:rPr>
              <a:t>, he became a leader of the </a:t>
            </a:r>
          </a:p>
          <a:p>
            <a:pPr algn="l"/>
            <a:r>
              <a:rPr lang="en-US" sz="4300" u="sng" dirty="0">
                <a:solidFill>
                  <a:schemeClr val="tx1"/>
                </a:solidFill>
                <a:hlinkClick r:id="rId5" tooltip="Abolitionism in the United States"/>
              </a:rPr>
              <a:t>abolitionist</a:t>
            </a:r>
            <a:r>
              <a:rPr lang="en-US" sz="4300" dirty="0">
                <a:solidFill>
                  <a:schemeClr val="tx1"/>
                </a:solidFill>
              </a:rPr>
              <a:t> movement, gaining note for his dazzling</a:t>
            </a:r>
          </a:p>
          <a:p>
            <a:pPr algn="l"/>
            <a:r>
              <a:rPr lang="en-US" sz="4300" dirty="0">
                <a:solidFill>
                  <a:schemeClr val="tx1"/>
                </a:solidFill>
              </a:rPr>
              <a:t>oratory and incisive antislavery writing. </a:t>
            </a:r>
            <a:r>
              <a:rPr lang="en-US" sz="4300" i="1" dirty="0">
                <a:solidFill>
                  <a:schemeClr val="tx1"/>
                </a:solidFill>
              </a:rPr>
              <a:t>Source: Wikipedia</a:t>
            </a:r>
            <a:endParaRPr lang="en-US" sz="4300" dirty="0">
              <a:solidFill>
                <a:schemeClr val="tx1"/>
              </a:solidFill>
            </a:endParaRPr>
          </a:p>
          <a:p>
            <a:pPr algn="l"/>
            <a:r>
              <a:rPr lang="en-US" sz="4300" i="1" dirty="0">
                <a:solidFill>
                  <a:schemeClr val="tx1"/>
                </a:solidFill>
              </a:rPr>
              <a:t> </a:t>
            </a:r>
            <a:endParaRPr lang="en-US" sz="4300" dirty="0">
              <a:solidFill>
                <a:schemeClr val="tx1"/>
              </a:solidFill>
            </a:endParaRPr>
          </a:p>
          <a:p>
            <a:pPr algn="l"/>
            <a:r>
              <a:rPr lang="en-US" sz="4300" b="1" i="1" dirty="0">
                <a:solidFill>
                  <a:schemeClr val="tx1"/>
                </a:solidFill>
              </a:rPr>
              <a:t>infraction: </a:t>
            </a:r>
            <a:r>
              <a:rPr lang="en-US" sz="4300" dirty="0">
                <a:solidFill>
                  <a:schemeClr val="tx1"/>
                </a:solidFill>
              </a:rPr>
              <a:t>an act that breaks a rule or law</a:t>
            </a:r>
          </a:p>
          <a:p>
            <a:pPr algn="l"/>
            <a:r>
              <a:rPr lang="en-US" sz="4300" i="1" dirty="0">
                <a:solidFill>
                  <a:schemeClr val="tx1"/>
                </a:solidFill>
              </a:rPr>
              <a:t> </a:t>
            </a:r>
            <a:endParaRPr lang="en-US" sz="4300" dirty="0">
              <a:solidFill>
                <a:schemeClr val="tx1"/>
              </a:solidFill>
            </a:endParaRPr>
          </a:p>
          <a:p>
            <a:pPr algn="l"/>
            <a:r>
              <a:rPr lang="en-US" sz="4300" b="1" i="1" dirty="0">
                <a:solidFill>
                  <a:schemeClr val="tx1"/>
                </a:solidFill>
              </a:rPr>
              <a:t>resolution skills: </a:t>
            </a:r>
            <a:r>
              <a:rPr lang="en-US" sz="4300" dirty="0">
                <a:solidFill>
                  <a:schemeClr val="tx1"/>
                </a:solidFill>
              </a:rPr>
              <a:t>knowing how to manage conflict in a </a:t>
            </a:r>
          </a:p>
          <a:p>
            <a:pPr algn="l"/>
            <a:r>
              <a:rPr lang="en-US" sz="4300" dirty="0">
                <a:solidFill>
                  <a:schemeClr val="tx1"/>
                </a:solidFill>
              </a:rPr>
              <a:t>positive way</a:t>
            </a:r>
          </a:p>
          <a:p>
            <a:pPr algn="l"/>
            <a:r>
              <a:rPr lang="en-US" sz="4300" b="1" dirty="0">
                <a:solidFill>
                  <a:schemeClr val="tx1"/>
                </a:solidFill>
              </a:rPr>
              <a:t> </a:t>
            </a:r>
            <a:endParaRPr lang="en-US" sz="4300" dirty="0">
              <a:solidFill>
                <a:schemeClr val="tx1"/>
              </a:solidFill>
            </a:endParaRPr>
          </a:p>
          <a:p>
            <a:pPr algn="l"/>
            <a:r>
              <a:rPr lang="en-US" sz="4300" b="1" i="1" dirty="0">
                <a:solidFill>
                  <a:schemeClr val="tx1"/>
                </a:solidFill>
              </a:rPr>
              <a:t>Thurgood Marshall: </a:t>
            </a:r>
            <a:r>
              <a:rPr lang="en-US" sz="4300" dirty="0">
                <a:solidFill>
                  <a:schemeClr val="tx1"/>
                </a:solidFill>
              </a:rPr>
              <a:t>(July 2, 1908 – January 24, 1993) was</a:t>
            </a:r>
          </a:p>
          <a:p>
            <a:pPr algn="l"/>
            <a:r>
              <a:rPr lang="en-US" sz="4300" dirty="0">
                <a:solidFill>
                  <a:schemeClr val="tx1"/>
                </a:solidFill>
              </a:rPr>
              <a:t>an </a:t>
            </a:r>
            <a:r>
              <a:rPr lang="en-US" sz="4300" u="sng" dirty="0">
                <a:solidFill>
                  <a:schemeClr val="tx1"/>
                </a:solidFill>
                <a:hlinkClick r:id="rId6" tooltip="Associate Justice of the Supreme Court of the United States"/>
              </a:rPr>
              <a:t>Associate Justice</a:t>
            </a:r>
            <a:r>
              <a:rPr lang="en-US" sz="4300" dirty="0">
                <a:solidFill>
                  <a:schemeClr val="tx1"/>
                </a:solidFill>
              </a:rPr>
              <a:t> of the </a:t>
            </a:r>
            <a:r>
              <a:rPr lang="en-US" sz="4300" u="sng" dirty="0">
                <a:solidFill>
                  <a:schemeClr val="tx1"/>
                </a:solidFill>
                <a:hlinkClick r:id="rId7" tooltip="United States Supreme Court"/>
              </a:rPr>
              <a:t>United States Supreme Court</a:t>
            </a:r>
            <a:r>
              <a:rPr lang="en-US" sz="4300" dirty="0">
                <a:solidFill>
                  <a:schemeClr val="tx1"/>
                </a:solidFill>
              </a:rPr>
              <a:t>,  was </a:t>
            </a:r>
          </a:p>
          <a:p>
            <a:pPr algn="l"/>
            <a:r>
              <a:rPr lang="en-US" sz="4300" dirty="0">
                <a:solidFill>
                  <a:schemeClr val="tx1"/>
                </a:solidFill>
              </a:rPr>
              <a:t>serving from October 1967 until October 1991. Marshall was </a:t>
            </a:r>
          </a:p>
          <a:p>
            <a:pPr algn="l"/>
            <a:r>
              <a:rPr lang="en-US" sz="4300" dirty="0">
                <a:solidFill>
                  <a:schemeClr val="tx1"/>
                </a:solidFill>
              </a:rPr>
              <a:t>the Court's </a:t>
            </a:r>
            <a:r>
              <a:rPr lang="en-US" sz="4300" u="sng" dirty="0">
                <a:solidFill>
                  <a:schemeClr val="tx1"/>
                </a:solidFill>
                <a:hlinkClick r:id="rId8" tooltip="List of Justices of the Supreme Court of the United States"/>
              </a:rPr>
              <a:t>96th justice</a:t>
            </a:r>
            <a:r>
              <a:rPr lang="en-US" sz="4300" dirty="0">
                <a:solidFill>
                  <a:schemeClr val="tx1"/>
                </a:solidFill>
              </a:rPr>
              <a:t> and its </a:t>
            </a:r>
            <a:r>
              <a:rPr lang="en-US" sz="4300" u="sng" dirty="0">
                <a:solidFill>
                  <a:schemeClr val="tx1"/>
                </a:solidFill>
                <a:hlinkClick r:id="rId9" tooltip="List of African-American firsts"/>
              </a:rPr>
              <a:t>first</a:t>
            </a:r>
            <a:r>
              <a:rPr lang="en-US" sz="4300" dirty="0">
                <a:solidFill>
                  <a:schemeClr val="tx1"/>
                </a:solidFill>
              </a:rPr>
              <a:t> </a:t>
            </a:r>
            <a:r>
              <a:rPr lang="en-US" sz="4300" u="sng" dirty="0">
                <a:solidFill>
                  <a:schemeClr val="tx1"/>
                </a:solidFill>
                <a:hlinkClick r:id="rId10" tooltip="African American"/>
              </a:rPr>
              <a:t>African American</a:t>
            </a:r>
            <a:r>
              <a:rPr lang="en-US" sz="4300" dirty="0">
                <a:solidFill>
                  <a:schemeClr val="tx1"/>
                </a:solidFill>
              </a:rPr>
              <a:t> justice.  </a:t>
            </a:r>
          </a:p>
          <a:p>
            <a:pPr algn="l"/>
            <a:r>
              <a:rPr lang="en-US" sz="4300" i="1" dirty="0">
                <a:solidFill>
                  <a:schemeClr val="tx1"/>
                </a:solidFill>
              </a:rPr>
              <a:t>Source: Wikipedia</a:t>
            </a:r>
            <a:endParaRPr lang="en-US" sz="4300" dirty="0">
              <a:solidFill>
                <a:schemeClr val="tx1"/>
              </a:solidFill>
            </a:endParaRPr>
          </a:p>
          <a:p>
            <a:pPr algn="l"/>
            <a:r>
              <a:rPr lang="en-US" sz="4300" i="1" dirty="0">
                <a:solidFill>
                  <a:schemeClr val="tx1"/>
                </a:solidFill>
              </a:rPr>
              <a:t> </a:t>
            </a:r>
            <a:endParaRPr lang="en-US" sz="4300" dirty="0">
              <a:solidFill>
                <a:schemeClr val="tx1"/>
              </a:solidFill>
            </a:endParaRPr>
          </a:p>
          <a:p>
            <a:pPr algn="l"/>
            <a:r>
              <a:rPr lang="en-US" sz="4300" b="1" i="1" dirty="0">
                <a:solidFill>
                  <a:schemeClr val="tx1"/>
                </a:solidFill>
              </a:rPr>
              <a:t>zero tolerance: </a:t>
            </a:r>
            <a:r>
              <a:rPr lang="en-US" sz="4300" dirty="0">
                <a:solidFill>
                  <a:schemeClr val="tx1"/>
                </a:solidFill>
              </a:rPr>
              <a:t>a policy that imposes automatic punishment for </a:t>
            </a:r>
            <a:r>
              <a:rPr lang="en-US" sz="4300" b="1" i="1" dirty="0">
                <a:solidFill>
                  <a:schemeClr val="tx1"/>
                </a:solidFill>
              </a:rPr>
              <a:t>infractions </a:t>
            </a:r>
            <a:r>
              <a:rPr lang="en-US" sz="4300" dirty="0">
                <a:solidFill>
                  <a:schemeClr val="tx1"/>
                </a:solidFill>
              </a:rPr>
              <a:t>of a stated rule, with</a:t>
            </a:r>
            <a:r>
              <a:rPr lang="en-US" sz="4300" b="1" dirty="0">
                <a:solidFill>
                  <a:schemeClr val="tx1"/>
                </a:solidFill>
              </a:rPr>
              <a:t> </a:t>
            </a:r>
            <a:r>
              <a:rPr lang="en-US" sz="4300" dirty="0">
                <a:solidFill>
                  <a:schemeClr val="tx1"/>
                </a:solidFill>
              </a:rPr>
              <a:t>the intention of eliminating undesirable </a:t>
            </a:r>
            <a:r>
              <a:rPr lang="en-US" sz="4300" dirty="0" smtClean="0">
                <a:solidFill>
                  <a:schemeClr val="tx1"/>
                </a:solidFill>
              </a:rPr>
              <a:t>conduct.</a:t>
            </a:r>
            <a:endParaRPr lang="en-US" sz="4300" dirty="0">
              <a:solidFill>
                <a:schemeClr val="tx1"/>
              </a:solidFill>
            </a:endParaRPr>
          </a:p>
        </p:txBody>
      </p:sp>
      <p:cxnSp>
        <p:nvCxnSpPr>
          <p:cNvPr id="7" name="Straight Connector 6"/>
          <p:cNvCxnSpPr/>
          <p:nvPr/>
        </p:nvCxnSpPr>
        <p:spPr>
          <a:xfrm>
            <a:off x="6400800" y="533400"/>
            <a:ext cx="0" cy="54864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 Box 49"/>
          <p:cNvSpPr txBox="1">
            <a:spLocks noChangeArrowheads="1"/>
          </p:cNvSpPr>
          <p:nvPr/>
        </p:nvSpPr>
        <p:spPr bwMode="auto">
          <a:xfrm>
            <a:off x="6553200" y="528177"/>
            <a:ext cx="1943100" cy="342900"/>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altLang="en-US" sz="1200" b="1" i="0" u="sng" strike="noStrike" cap="none" normalizeH="0" baseline="0" smtClean="0">
                <a:ln>
                  <a:noFill/>
                </a:ln>
                <a:solidFill>
                  <a:schemeClr val="tx1"/>
                </a:solidFill>
                <a:effectLst/>
                <a:latin typeface="Calibri" pitchFamily="34" charset="0"/>
                <a:cs typeface="Arial" pitchFamily="34" charset="0"/>
              </a:rPr>
              <a:t>Use margin to take notes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5"/>
          <p:cNvSpPr/>
          <p:nvPr/>
        </p:nvSpPr>
        <p:spPr>
          <a:xfrm rot="20074053">
            <a:off x="3803772" y="1934864"/>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9" name="TextBox 8"/>
          <p:cNvSpPr txBox="1"/>
          <p:nvPr/>
        </p:nvSpPr>
        <p:spPr>
          <a:xfrm>
            <a:off x="6597445" y="2514600"/>
            <a:ext cx="2209800" cy="2031325"/>
          </a:xfrm>
          <a:prstGeom prst="rect">
            <a:avLst/>
          </a:prstGeom>
          <a:noFill/>
        </p:spPr>
        <p:txBody>
          <a:bodyPr wrap="square" rtlCol="0">
            <a:spAutoFit/>
          </a:bodyPr>
          <a:lstStyle/>
          <a:p>
            <a:r>
              <a:rPr lang="en-US" dirty="0" smtClean="0">
                <a:solidFill>
                  <a:srgbClr val="FF0000"/>
                </a:solidFill>
              </a:rPr>
              <a:t>Key terms are defined.</a:t>
            </a:r>
          </a:p>
          <a:p>
            <a:endParaRPr lang="en-US" dirty="0">
              <a:solidFill>
                <a:srgbClr val="FF0000"/>
              </a:solidFill>
            </a:endParaRPr>
          </a:p>
          <a:p>
            <a:r>
              <a:rPr lang="en-US" dirty="0" smtClean="0">
                <a:solidFill>
                  <a:srgbClr val="FF0000"/>
                </a:solidFill>
              </a:rPr>
              <a:t>We can use these same terms and definitions when we are writing.</a:t>
            </a:r>
            <a:endParaRPr lang="en-US" dirty="0">
              <a:solidFill>
                <a:srgbClr val="FF0000"/>
              </a:solidFill>
            </a:endParaRPr>
          </a:p>
        </p:txBody>
      </p:sp>
    </p:spTree>
    <p:extLst>
      <p:ext uri="{BB962C8B-B14F-4D97-AF65-F5344CB8AC3E}">
        <p14:creationId xmlns:p14="http://schemas.microsoft.com/office/powerpoint/2010/main" val="31291116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3124200"/>
            <a:ext cx="4876800" cy="1470025"/>
          </a:xfrm>
        </p:spPr>
        <p:txBody>
          <a:bodyPr>
            <a:noAutofit/>
          </a:bodyPr>
          <a:lstStyle/>
          <a:p>
            <a:pPr algn="l"/>
            <a:r>
              <a:rPr lang="en-US" sz="2000" b="1" dirty="0"/>
              <a:t>Planning Your </a:t>
            </a:r>
            <a:r>
              <a:rPr lang="en-US" sz="2000" b="1" dirty="0" smtClean="0"/>
              <a:t>Argument</a:t>
            </a:r>
            <a:r>
              <a:rPr lang="en-US" sz="2000" dirty="0"/>
              <a:t/>
            </a:r>
            <a:br>
              <a:rPr lang="en-US" sz="2000" dirty="0"/>
            </a:br>
            <a:r>
              <a:rPr lang="en-US" sz="2000" dirty="0" smtClean="0"/>
              <a:t/>
            </a:r>
            <a:br>
              <a:rPr lang="en-US" sz="2000" dirty="0" smtClean="0"/>
            </a:br>
            <a:r>
              <a:rPr lang="en-US" sz="2000" dirty="0" smtClean="0"/>
              <a:t>School </a:t>
            </a:r>
            <a:r>
              <a:rPr lang="en-US" sz="2000" dirty="0"/>
              <a:t>discipline is in the news because students who break simple rules are sometimes punished in the same ways as students who commit crimes at school. What discipline policy would you recommend to your School Board to make sure that all students have a chance to learn? Why?</a:t>
            </a:r>
            <a:br>
              <a:rPr lang="en-US" sz="2000" dirty="0"/>
            </a:br>
            <a:r>
              <a:rPr lang="en-US" sz="2000" dirty="0"/>
              <a:t> </a:t>
            </a:r>
            <a:br>
              <a:rPr lang="en-US" sz="2000" dirty="0"/>
            </a:br>
            <a:r>
              <a:rPr lang="en-US" sz="2000" dirty="0"/>
              <a:t>Use this space to:  </a:t>
            </a:r>
            <a:br>
              <a:rPr lang="en-US" sz="2000" dirty="0"/>
            </a:br>
            <a:r>
              <a:rPr lang="en-US" sz="2000" dirty="0" smtClean="0"/>
              <a:t/>
            </a:r>
            <a:br>
              <a:rPr lang="en-US" sz="2000" dirty="0" smtClean="0"/>
            </a:br>
            <a:r>
              <a:rPr lang="en-US" sz="2000" dirty="0" smtClean="0"/>
              <a:t>     Write </a:t>
            </a:r>
            <a:r>
              <a:rPr lang="en-US" sz="2000" dirty="0"/>
              <a:t>your claim.</a:t>
            </a:r>
            <a:br>
              <a:rPr lang="en-US" sz="2000" dirty="0"/>
            </a:br>
            <a:r>
              <a:rPr lang="en-US" sz="2000" dirty="0" smtClean="0"/>
              <a:t/>
            </a:r>
            <a:br>
              <a:rPr lang="en-US" sz="2000" dirty="0" smtClean="0"/>
            </a:br>
            <a:r>
              <a:rPr lang="en-US" sz="2000" dirty="0"/>
              <a:t> </a:t>
            </a:r>
            <a:r>
              <a:rPr lang="en-US" sz="2000" dirty="0" smtClean="0"/>
              <a:t>    Select </a:t>
            </a:r>
            <a:r>
              <a:rPr lang="en-US" sz="2000" dirty="0"/>
              <a:t>and organize evidence from the readings that you will use to write your argument on Day 2.</a:t>
            </a:r>
            <a:br>
              <a:rPr lang="en-US" sz="2000" dirty="0"/>
            </a:br>
            <a:endParaRPr lang="en-US" sz="2000" dirty="0"/>
          </a:p>
        </p:txBody>
      </p:sp>
      <p:sp>
        <p:nvSpPr>
          <p:cNvPr id="6" name="TextBox 5"/>
          <p:cNvSpPr txBox="1"/>
          <p:nvPr/>
        </p:nvSpPr>
        <p:spPr>
          <a:xfrm>
            <a:off x="6019799" y="2057400"/>
            <a:ext cx="2811621" cy="2031325"/>
          </a:xfrm>
          <a:prstGeom prst="rect">
            <a:avLst/>
          </a:prstGeom>
          <a:noFill/>
        </p:spPr>
        <p:txBody>
          <a:bodyPr wrap="square" rtlCol="0">
            <a:spAutoFit/>
          </a:bodyPr>
          <a:lstStyle/>
          <a:p>
            <a:r>
              <a:rPr lang="en-US" dirty="0" smtClean="0">
                <a:solidFill>
                  <a:srgbClr val="FF0000"/>
                </a:solidFill>
              </a:rPr>
              <a:t>We should make a claim after we scan the articles.</a:t>
            </a:r>
          </a:p>
          <a:p>
            <a:endParaRPr lang="en-US" dirty="0">
              <a:solidFill>
                <a:srgbClr val="FF0000"/>
              </a:solidFill>
            </a:endParaRPr>
          </a:p>
          <a:p>
            <a:r>
              <a:rPr lang="en-US" dirty="0" smtClean="0">
                <a:solidFill>
                  <a:srgbClr val="FF0000"/>
                </a:solidFill>
              </a:rPr>
              <a:t>Then we should decide which ideas, quotes, and facts from the readings will support our claim.</a:t>
            </a:r>
            <a:endParaRPr lang="en-US" dirty="0">
              <a:solidFill>
                <a:srgbClr val="FF0000"/>
              </a:solidFill>
            </a:endParaRPr>
          </a:p>
        </p:txBody>
      </p:sp>
      <p:sp>
        <p:nvSpPr>
          <p:cNvPr id="7" name="Rectangle 6"/>
          <p:cNvSpPr/>
          <p:nvPr/>
        </p:nvSpPr>
        <p:spPr>
          <a:xfrm rot="20074053">
            <a:off x="4413372" y="1045783"/>
            <a:ext cx="4292585" cy="584775"/>
          </a:xfrm>
          <a:prstGeom prst="rect">
            <a:avLst/>
          </a:prstGeom>
          <a:noFill/>
        </p:spPr>
        <p:txBody>
          <a:bodyPr wrap="none" lIns="91440" tIns="45720" rIns="91440" bIns="45720">
            <a:spAutoFit/>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What do we notice?</a:t>
            </a:r>
            <a:endParaRPr 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131388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will the writing be scored?</a:t>
            </a:r>
            <a:endParaRPr lang="en-US" dirty="0"/>
          </a:p>
        </p:txBody>
      </p:sp>
      <p:pic>
        <p:nvPicPr>
          <p:cNvPr id="1026" name="Picture 2"/>
          <p:cNvPicPr>
            <a:picLocks noGrp="1" noChangeAspect="1" noChangeArrowheads="1"/>
          </p:cNvPicPr>
          <p:nvPr>
            <p:ph idx="1"/>
          </p:nvPr>
        </p:nvPicPr>
        <p:blipFill rotWithShape="1">
          <a:blip r:embed="rId2" cstate="print">
            <a:extLst>
              <a:ext uri="{28A0092B-C50C-407E-A947-70E740481C1C}">
                <a14:useLocalDpi xmlns:a14="http://schemas.microsoft.com/office/drawing/2010/main" val="0"/>
              </a:ext>
            </a:extLst>
          </a:blip>
          <a:srcRect b="35650"/>
          <a:stretch/>
        </p:blipFill>
        <p:spPr bwMode="auto">
          <a:xfrm>
            <a:off x="1295400" y="1295400"/>
            <a:ext cx="6248400" cy="50563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6947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457200"/>
            <a:ext cx="7772400" cy="1470025"/>
          </a:xfrm>
        </p:spPr>
        <p:txBody>
          <a:bodyPr/>
          <a:lstStyle/>
          <a:p>
            <a:r>
              <a:rPr lang="en-US" dirty="0" smtClean="0"/>
              <a:t>Where to start?</a:t>
            </a:r>
            <a:endParaRPr lang="en-US" dirty="0"/>
          </a:p>
        </p:txBody>
      </p:sp>
      <p:sp>
        <p:nvSpPr>
          <p:cNvPr id="3" name="Subtitle 2"/>
          <p:cNvSpPr>
            <a:spLocks noGrp="1"/>
          </p:cNvSpPr>
          <p:nvPr>
            <p:ph type="subTitle" idx="1"/>
          </p:nvPr>
        </p:nvSpPr>
        <p:spPr>
          <a:xfrm>
            <a:off x="1600200" y="2057400"/>
            <a:ext cx="6324600" cy="990600"/>
          </a:xfrm>
        </p:spPr>
        <p:txBody>
          <a:bodyPr/>
          <a:lstStyle/>
          <a:p>
            <a:r>
              <a:rPr lang="en-US" dirty="0" smtClean="0">
                <a:solidFill>
                  <a:schemeClr val="tx1"/>
                </a:solidFill>
              </a:rPr>
              <a:t>The task (prompt or assignment)....</a:t>
            </a:r>
            <a:endParaRPr lang="en-US"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44698914"/>
              </p:ext>
            </p:extLst>
          </p:nvPr>
        </p:nvGraphicFramePr>
        <p:xfrm>
          <a:off x="1449070" y="2971800"/>
          <a:ext cx="6245860" cy="3385185"/>
        </p:xfrm>
        <a:graphic>
          <a:graphicData uri="http://schemas.openxmlformats.org/drawingml/2006/table">
            <a:tbl>
              <a:tblPr firstRow="1" firstCol="1" bandRow="1">
                <a:tableStyleId>{5C22544A-7EE6-4342-B048-85BDC9FD1C3A}</a:tableStyleId>
              </a:tblPr>
              <a:tblGrid>
                <a:gridCol w="6245860"/>
              </a:tblGrid>
              <a:tr h="0">
                <a:tc>
                  <a:txBody>
                    <a:bodyPr/>
                    <a:lstStyle/>
                    <a:p>
                      <a:pPr marL="0" marR="0" algn="ctr">
                        <a:spcBef>
                          <a:spcPts val="0"/>
                        </a:spcBef>
                        <a:spcAft>
                          <a:spcPts val="0"/>
                        </a:spcAft>
                      </a:pPr>
                      <a:r>
                        <a:rPr lang="en-US" sz="1000" dirty="0">
                          <a:effectLst/>
                        </a:rPr>
                        <a:t> </a:t>
                      </a:r>
                    </a:p>
                    <a:p>
                      <a:pPr marL="0" marR="0" algn="ctr">
                        <a:spcBef>
                          <a:spcPts val="0"/>
                        </a:spcBef>
                        <a:spcAft>
                          <a:spcPts val="0"/>
                        </a:spcAft>
                      </a:pPr>
                      <a:r>
                        <a:rPr lang="en-US" sz="1600" dirty="0">
                          <a:effectLst/>
                        </a:rPr>
                        <a:t>PROMPT FOR WRITING</a:t>
                      </a:r>
                      <a:endParaRPr lang="en-US" sz="1000" dirty="0">
                        <a:effectLst/>
                      </a:endParaRPr>
                    </a:p>
                    <a:p>
                      <a:pPr marL="0" marR="0" algn="ctr">
                        <a:spcBef>
                          <a:spcPts val="0"/>
                        </a:spcBef>
                        <a:spcAft>
                          <a:spcPts val="0"/>
                        </a:spcAft>
                      </a:pPr>
                      <a:r>
                        <a:rPr lang="en-US" sz="1000" dirty="0">
                          <a:effectLst/>
                        </a:rPr>
                        <a:t> </a:t>
                      </a:r>
                      <a:endParaRPr lang="en-US" sz="1000" dirty="0">
                        <a:effectLst/>
                        <a:latin typeface="Times New Roman"/>
                        <a:ea typeface="Times New Roman"/>
                      </a:endParaRPr>
                    </a:p>
                  </a:txBody>
                  <a:tcPr marL="68580" marR="68580" marT="0" marB="0"/>
                </a:tc>
              </a:tr>
              <a:tr h="0">
                <a:tc>
                  <a:txBody>
                    <a:bodyPr/>
                    <a:lstStyle/>
                    <a:p>
                      <a:pPr marL="0" marR="0">
                        <a:spcBef>
                          <a:spcPts val="225"/>
                        </a:spcBef>
                        <a:spcAft>
                          <a:spcPts val="0"/>
                        </a:spcAft>
                      </a:pPr>
                      <a:r>
                        <a:rPr lang="en-US" sz="1600" spc="-50" dirty="0">
                          <a:effectLst/>
                        </a:rPr>
                        <a:t> </a:t>
                      </a:r>
                      <a:endParaRPr lang="en-US" sz="1000" dirty="0">
                        <a:effectLst/>
                      </a:endParaRPr>
                    </a:p>
                    <a:p>
                      <a:pPr marL="0" marR="0">
                        <a:spcBef>
                          <a:spcPts val="225"/>
                        </a:spcBef>
                        <a:spcAft>
                          <a:spcPts val="0"/>
                        </a:spcAft>
                      </a:pPr>
                      <a:r>
                        <a:rPr lang="en-US" sz="1600" spc="-50" dirty="0">
                          <a:effectLst/>
                        </a:rPr>
                        <a:t>B.</a:t>
                      </a:r>
                      <a:r>
                        <a:rPr lang="en-US" sz="1600" spc="-15" dirty="0">
                          <a:effectLst/>
                        </a:rPr>
                        <a:t> Discipline and Learning</a:t>
                      </a:r>
                      <a:endParaRPr lang="en-US" sz="1000" dirty="0">
                        <a:effectLst/>
                      </a:endParaRPr>
                    </a:p>
                    <a:p>
                      <a:pPr marL="0" marR="0">
                        <a:lnSpc>
                          <a:spcPts val="800"/>
                        </a:lnSpc>
                        <a:spcBef>
                          <a:spcPts val="40"/>
                        </a:spcBef>
                        <a:spcAft>
                          <a:spcPts val="0"/>
                        </a:spcAft>
                      </a:pPr>
                      <a:r>
                        <a:rPr lang="en-US" sz="800" dirty="0">
                          <a:effectLst/>
                        </a:rPr>
                        <a:t> </a:t>
                      </a:r>
                      <a:endParaRPr lang="en-US" sz="1000" dirty="0">
                        <a:effectLst/>
                      </a:endParaRPr>
                    </a:p>
                    <a:p>
                      <a:pPr marL="0" marR="42545">
                        <a:lnSpc>
                          <a:spcPct val="97000"/>
                        </a:lnSpc>
                        <a:spcBef>
                          <a:spcPts val="0"/>
                        </a:spcBef>
                        <a:spcAft>
                          <a:spcPts val="0"/>
                        </a:spcAft>
                      </a:pPr>
                      <a:r>
                        <a:rPr lang="en-US" sz="1400" dirty="0">
                          <a:effectLst/>
                        </a:rPr>
                        <a:t>School discipline is in the news because students who break simple rules are sometimes punished in the same ways as students who commit crimes at school. What discipline policy would you recommend to your School Board to make sure that all students have a chance to learn? Why?</a:t>
                      </a:r>
                      <a:endParaRPr lang="en-US" sz="1000" dirty="0">
                        <a:effectLst/>
                      </a:endParaRPr>
                    </a:p>
                    <a:p>
                      <a:pPr marL="0" marR="42545">
                        <a:lnSpc>
                          <a:spcPct val="97000"/>
                        </a:lnSpc>
                        <a:spcBef>
                          <a:spcPts val="0"/>
                        </a:spcBef>
                        <a:spcAft>
                          <a:spcPts val="0"/>
                        </a:spcAft>
                      </a:pPr>
                      <a:r>
                        <a:rPr lang="en-US" sz="1400" dirty="0">
                          <a:effectLst/>
                        </a:rPr>
                        <a:t> </a:t>
                      </a:r>
                      <a:endParaRPr lang="en-US" sz="1000" dirty="0">
                        <a:effectLst/>
                      </a:endParaRPr>
                    </a:p>
                    <a:p>
                      <a:pPr marL="0" marR="42545">
                        <a:lnSpc>
                          <a:spcPct val="97000"/>
                        </a:lnSpc>
                        <a:spcBef>
                          <a:spcPts val="0"/>
                        </a:spcBef>
                        <a:spcAft>
                          <a:spcPts val="0"/>
                        </a:spcAft>
                      </a:pPr>
                      <a:r>
                        <a:rPr lang="en-US" sz="1400" dirty="0">
                          <a:effectLst/>
                        </a:rPr>
                        <a:t>Write an argument. Use ideas and evidence from the reading packet to support your argument. Use what you have learned about citing and quoting sources in your </a:t>
                      </a:r>
                      <a:r>
                        <a:rPr lang="en-US" sz="1400" dirty="0" smtClean="0">
                          <a:effectLst/>
                        </a:rPr>
                        <a:t>writing.   </a:t>
                      </a:r>
                      <a:endParaRPr lang="en-US" sz="1000" dirty="0">
                        <a:effectLst/>
                      </a:endParaRPr>
                    </a:p>
                    <a:p>
                      <a:pPr marL="0" marR="42545">
                        <a:lnSpc>
                          <a:spcPct val="97000"/>
                        </a:lnSpc>
                        <a:spcBef>
                          <a:spcPts val="0"/>
                        </a:spcBef>
                        <a:spcAft>
                          <a:spcPts val="0"/>
                        </a:spcAft>
                      </a:pPr>
                      <a:r>
                        <a:rPr lang="en-US" sz="1400" dirty="0">
                          <a:effectLst/>
                        </a:rPr>
                        <a:t> </a:t>
                      </a:r>
                      <a:endParaRPr lang="en-US" sz="1000" dirty="0">
                        <a:effectLst/>
                      </a:endParaRPr>
                    </a:p>
                    <a:p>
                      <a:pPr marL="0" marR="42545">
                        <a:lnSpc>
                          <a:spcPct val="97000"/>
                        </a:lnSpc>
                        <a:spcBef>
                          <a:spcPts val="0"/>
                        </a:spcBef>
                        <a:spcAft>
                          <a:spcPts val="0"/>
                        </a:spcAft>
                      </a:pPr>
                      <a:r>
                        <a:rPr lang="en-US" sz="1400" dirty="0">
                          <a:effectLst/>
                        </a:rPr>
                        <a:t>The audience for your argument is the President of </a:t>
                      </a:r>
                      <a:r>
                        <a:rPr lang="en-US" sz="1400" dirty="0" smtClean="0">
                          <a:effectLst/>
                        </a:rPr>
                        <a:t>your </a:t>
                      </a:r>
                      <a:r>
                        <a:rPr lang="en-US" sz="1400" dirty="0">
                          <a:effectLst/>
                        </a:rPr>
                        <a:t>School Board.</a:t>
                      </a:r>
                      <a:endParaRPr lang="en-US" sz="1000" dirty="0">
                        <a:effectLst/>
                      </a:endParaRPr>
                    </a:p>
                    <a:p>
                      <a:pPr marL="0" marR="0">
                        <a:spcBef>
                          <a:spcPts val="0"/>
                        </a:spcBef>
                        <a:spcAft>
                          <a:spcPts val="0"/>
                        </a:spcAft>
                      </a:pPr>
                      <a:r>
                        <a:rPr lang="en-US" sz="1000" dirty="0">
                          <a:effectLst/>
                        </a:rPr>
                        <a:t> </a:t>
                      </a:r>
                      <a:endParaRPr lang="en-US" sz="1000" dirty="0">
                        <a:effectLst/>
                        <a:latin typeface="Times New Roman"/>
                        <a:ea typeface="Times New Roman"/>
                      </a:endParaRPr>
                    </a:p>
                  </a:txBody>
                  <a:tcPr marL="68580" marR="68580" marT="0" marB="0"/>
                </a:tc>
              </a:tr>
            </a:tbl>
          </a:graphicData>
        </a:graphic>
      </p:graphicFrame>
    </p:spTree>
    <p:extLst>
      <p:ext uri="{BB962C8B-B14F-4D97-AF65-F5344CB8AC3E}">
        <p14:creationId xmlns:p14="http://schemas.microsoft.com/office/powerpoint/2010/main" val="206994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And the DIRECTIONS.</a:t>
            </a:r>
            <a:endParaRPr lang="en-US" dirty="0"/>
          </a:p>
        </p:txBody>
      </p:sp>
      <p:sp>
        <p:nvSpPr>
          <p:cNvPr id="3" name="Subtitle 2"/>
          <p:cNvSpPr>
            <a:spLocks noGrp="1"/>
          </p:cNvSpPr>
          <p:nvPr>
            <p:ph type="subTitle" idx="1"/>
          </p:nvPr>
        </p:nvSpPr>
        <p:spPr/>
        <p:txBody>
          <a:bodyPr/>
          <a:lstStyle/>
          <a:p>
            <a:endParaRPr lang="en-US" dirty="0"/>
          </a:p>
        </p:txBody>
      </p:sp>
      <p:graphicFrame>
        <p:nvGraphicFramePr>
          <p:cNvPr id="5" name="Table 4"/>
          <p:cNvGraphicFramePr>
            <a:graphicFrameLocks noGrp="1"/>
          </p:cNvGraphicFramePr>
          <p:nvPr/>
        </p:nvGraphicFramePr>
        <p:xfrm>
          <a:off x="1449070" y="2313654"/>
          <a:ext cx="6245860" cy="3099054"/>
        </p:xfrm>
        <a:graphic>
          <a:graphicData uri="http://schemas.openxmlformats.org/drawingml/2006/table">
            <a:tbl>
              <a:tblPr firstRow="1" firstCol="1" bandRow="1">
                <a:tableStyleId>{5C22544A-7EE6-4342-B048-85BDC9FD1C3A}</a:tableStyleId>
              </a:tblPr>
              <a:tblGrid>
                <a:gridCol w="6245860"/>
              </a:tblGrid>
              <a:tr h="598805">
                <a:tc>
                  <a:txBody>
                    <a:bodyPr/>
                    <a:lstStyle/>
                    <a:p>
                      <a:pPr marL="0" marR="0" algn="ctr">
                        <a:spcBef>
                          <a:spcPts val="0"/>
                        </a:spcBef>
                        <a:spcAft>
                          <a:spcPts val="0"/>
                        </a:spcAft>
                      </a:pPr>
                      <a:r>
                        <a:rPr lang="en-US" sz="1600">
                          <a:effectLst/>
                        </a:rPr>
                        <a:t> </a:t>
                      </a:r>
                      <a:endParaRPr lang="en-US" sz="1000">
                        <a:effectLst/>
                      </a:endParaRPr>
                    </a:p>
                    <a:p>
                      <a:pPr marL="0" marR="0" algn="ctr">
                        <a:spcBef>
                          <a:spcPts val="0"/>
                        </a:spcBef>
                        <a:spcAft>
                          <a:spcPts val="0"/>
                        </a:spcAft>
                      </a:pPr>
                      <a:r>
                        <a:rPr lang="en-US" sz="1600">
                          <a:effectLst/>
                        </a:rPr>
                        <a:t>DIRECTIONS</a:t>
                      </a:r>
                      <a:endParaRPr lang="en-US" sz="1000">
                        <a:effectLst/>
                      </a:endParaRPr>
                    </a:p>
                    <a:p>
                      <a:pPr marL="0" marR="0" algn="ctr">
                        <a:spcBef>
                          <a:spcPts val="0"/>
                        </a:spcBef>
                        <a:spcAft>
                          <a:spcPts val="0"/>
                        </a:spcAft>
                      </a:pPr>
                      <a:r>
                        <a:rPr lang="en-US" sz="1600">
                          <a:effectLst/>
                        </a:rPr>
                        <a:t> </a:t>
                      </a:r>
                      <a:endParaRPr lang="en-US" sz="1000">
                        <a:effectLst/>
                        <a:latin typeface="Times New Roman"/>
                        <a:ea typeface="Times New Roman"/>
                      </a:endParaRPr>
                    </a:p>
                  </a:txBody>
                  <a:tcPr marL="68580" marR="68580" marT="0" marB="0"/>
                </a:tc>
              </a:tr>
              <a:tr h="0">
                <a:tc>
                  <a:txBody>
                    <a:bodyPr/>
                    <a:lstStyle/>
                    <a:p>
                      <a:pPr marL="0" marR="0">
                        <a:lnSpc>
                          <a:spcPts val="1000"/>
                        </a:lnSpc>
                        <a:spcBef>
                          <a:spcPts val="0"/>
                        </a:spcBef>
                        <a:spcAft>
                          <a:spcPts val="0"/>
                        </a:spcAft>
                        <a:tabLst>
                          <a:tab pos="215900" algn="l"/>
                        </a:tabLst>
                      </a:pPr>
                      <a:r>
                        <a:rPr lang="en-US" sz="1400" dirty="0">
                          <a:effectLst/>
                        </a:rPr>
                        <a:t> </a:t>
                      </a:r>
                      <a:endParaRPr lang="en-US" sz="1000" dirty="0">
                        <a:effectLst/>
                      </a:endParaRPr>
                    </a:p>
                    <a:p>
                      <a:pPr marL="342900" marR="0" lvl="0" indent="-342900">
                        <a:lnSpc>
                          <a:spcPct val="101000"/>
                        </a:lnSpc>
                        <a:spcBef>
                          <a:spcPts val="0"/>
                        </a:spcBef>
                        <a:spcAft>
                          <a:spcPts val="1000"/>
                        </a:spcAft>
                        <a:buFont typeface="Symbol"/>
                        <a:buChar char=""/>
                      </a:pPr>
                      <a:r>
                        <a:rPr lang="en-US" sz="1400" spc="-35" dirty="0">
                          <a:effectLst/>
                        </a:rPr>
                        <a:t>This packet is part of a two-day writing task.</a:t>
                      </a:r>
                      <a:endParaRPr lang="en-US" sz="1100" dirty="0">
                        <a:effectLst/>
                      </a:endParaRPr>
                    </a:p>
                    <a:p>
                      <a:pPr marL="342900" marR="0" lvl="0" indent="-342900">
                        <a:lnSpc>
                          <a:spcPct val="101000"/>
                        </a:lnSpc>
                        <a:spcBef>
                          <a:spcPts val="0"/>
                        </a:spcBef>
                        <a:spcAft>
                          <a:spcPts val="1000"/>
                        </a:spcAft>
                        <a:buFont typeface="Symbol"/>
                        <a:buChar char=""/>
                      </a:pPr>
                      <a:r>
                        <a:rPr lang="en-US" sz="1400" spc="-35" dirty="0">
                          <a:effectLst/>
                        </a:rPr>
                        <a:t>Today you will analyze the readings to learn about different opinions on this topic. On Day 2, you will write an argument that supports your opinion in response to the prompt above.</a:t>
                      </a:r>
                      <a:endParaRPr lang="en-US" sz="1100" dirty="0">
                        <a:effectLst/>
                      </a:endParaRPr>
                    </a:p>
                    <a:p>
                      <a:pPr marL="342900" marR="0" lvl="0" indent="-342900">
                        <a:lnSpc>
                          <a:spcPct val="102000"/>
                        </a:lnSpc>
                        <a:spcBef>
                          <a:spcPts val="0"/>
                        </a:spcBef>
                        <a:spcAft>
                          <a:spcPts val="1000"/>
                        </a:spcAft>
                        <a:buFont typeface="Symbol"/>
                        <a:buChar char=""/>
                      </a:pPr>
                      <a:r>
                        <a:rPr lang="en-US" sz="1400" spc="10" dirty="0">
                          <a:effectLst/>
                        </a:rPr>
                        <a:t>Use the space provided in the margins to take notes on the readings. </a:t>
                      </a:r>
                      <a:endParaRPr lang="en-US" sz="1100" dirty="0">
                        <a:effectLst/>
                      </a:endParaRPr>
                    </a:p>
                    <a:p>
                      <a:pPr marL="342900" marR="0" lvl="0" indent="-342900">
                        <a:lnSpc>
                          <a:spcPct val="102000"/>
                        </a:lnSpc>
                        <a:spcBef>
                          <a:spcPts val="0"/>
                        </a:spcBef>
                        <a:spcAft>
                          <a:spcPts val="1000"/>
                        </a:spcAft>
                        <a:buFont typeface="Symbol"/>
                        <a:buChar char=""/>
                      </a:pPr>
                      <a:r>
                        <a:rPr lang="en-US" sz="1400" spc="-5" dirty="0">
                          <a:effectLst/>
                        </a:rPr>
                        <a:t>On p. 12, you will find definitions for vocabulary words. These words are italicized in the text.</a:t>
                      </a:r>
                      <a:endParaRPr lang="en-US" sz="1100" dirty="0">
                        <a:effectLst/>
                      </a:endParaRPr>
                    </a:p>
                    <a:p>
                      <a:pPr marL="342900" marR="0" lvl="0" indent="-342900">
                        <a:lnSpc>
                          <a:spcPct val="102000"/>
                        </a:lnSpc>
                        <a:spcBef>
                          <a:spcPts val="0"/>
                        </a:spcBef>
                        <a:spcAft>
                          <a:spcPts val="1000"/>
                        </a:spcAft>
                        <a:buFont typeface="Symbol"/>
                        <a:buChar char=""/>
                      </a:pPr>
                      <a:r>
                        <a:rPr lang="en-US" sz="1400" spc="10" dirty="0">
                          <a:effectLst/>
                        </a:rPr>
                        <a:t>Use the space on p. 13 to plan your argument for Day 2. </a:t>
                      </a:r>
                      <a:endParaRPr lang="en-US"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302327154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 what do we know?  What would we expect in a good response to this on-demand assignment?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643141116"/>
              </p:ext>
            </p:extLst>
          </p:nvPr>
        </p:nvGraphicFramePr>
        <p:xfrm>
          <a:off x="1371600" y="1905000"/>
          <a:ext cx="6096000" cy="42164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370840">
                <a:tc>
                  <a:txBody>
                    <a:bodyPr/>
                    <a:lstStyle/>
                    <a:p>
                      <a:endParaRPr lang="en-US" dirty="0" smtClean="0"/>
                    </a:p>
                    <a:p>
                      <a:r>
                        <a:rPr lang="en-US" dirty="0" smtClean="0"/>
                        <a:t> </a:t>
                      </a:r>
                    </a:p>
                    <a:p>
                      <a:endParaRPr lang="en-US" dirty="0" smtClean="0"/>
                    </a:p>
                    <a:p>
                      <a:endParaRPr lang="en-US" dirty="0" smtClean="0"/>
                    </a:p>
                    <a:p>
                      <a:endParaRPr lang="en-US" dirty="0" smtClean="0"/>
                    </a:p>
                    <a:p>
                      <a:endParaRPr lang="en-US" dirty="0"/>
                    </a:p>
                  </a:txBody>
                  <a:tcPr/>
                </a:tc>
                <a:tc>
                  <a:txBody>
                    <a:bodyPr/>
                    <a:lstStyle/>
                    <a:p>
                      <a:endParaRPr lang="en-US"/>
                    </a:p>
                  </a:txBody>
                  <a:tcPr/>
                </a:tc>
              </a:tr>
              <a:tr h="370840">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331979892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Based on the Prompt and the Directions, what would we expect in a good response to this on-demand assignment?</a:t>
            </a:r>
            <a:endParaRPr lang="en-US" sz="3600" dirty="0"/>
          </a:p>
        </p:txBody>
      </p:sp>
      <p:graphicFrame>
        <p:nvGraphicFramePr>
          <p:cNvPr id="6" name="Table 5"/>
          <p:cNvGraphicFramePr>
            <a:graphicFrameLocks noGrp="1"/>
          </p:cNvGraphicFramePr>
          <p:nvPr>
            <p:extLst>
              <p:ext uri="{D42A27DB-BD31-4B8C-83A1-F6EECF244321}">
                <p14:modId xmlns:p14="http://schemas.microsoft.com/office/powerpoint/2010/main" val="3555107903"/>
              </p:ext>
            </p:extLst>
          </p:nvPr>
        </p:nvGraphicFramePr>
        <p:xfrm>
          <a:off x="533400" y="1905000"/>
          <a:ext cx="8077200" cy="4267200"/>
        </p:xfrm>
        <a:graphic>
          <a:graphicData uri="http://schemas.openxmlformats.org/drawingml/2006/table">
            <a:tbl>
              <a:tblPr firstRow="1" bandRow="1">
                <a:tableStyleId>{5C22544A-7EE6-4342-B048-85BDC9FD1C3A}</a:tableStyleId>
              </a:tblPr>
              <a:tblGrid>
                <a:gridCol w="2971800"/>
                <a:gridCol w="51054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758292">
                <a:tc>
                  <a:txBody>
                    <a:bodyPr/>
                    <a:lstStyle/>
                    <a:p>
                      <a:endParaRPr lang="en-US" dirty="0" smtClean="0"/>
                    </a:p>
                    <a:p>
                      <a:r>
                        <a:rPr lang="en-US" dirty="0" smtClean="0"/>
                        <a:t>President of the School Board</a:t>
                      </a:r>
                    </a:p>
                    <a:p>
                      <a:endParaRPr lang="en-US" dirty="0" smtClean="0"/>
                    </a:p>
                    <a:p>
                      <a:endParaRPr lang="en-US" dirty="0" smtClean="0"/>
                    </a:p>
                    <a:p>
                      <a:endParaRPr lang="en-US" dirty="0" smtClean="0"/>
                    </a:p>
                    <a:p>
                      <a:endParaRPr lang="en-US" dirty="0"/>
                    </a:p>
                  </a:txBody>
                  <a:tcPr/>
                </a:tc>
                <a:tc>
                  <a:txBody>
                    <a:bodyPr/>
                    <a:lstStyle/>
                    <a:p>
                      <a:endParaRPr lang="en-US" dirty="0" smtClean="0"/>
                    </a:p>
                    <a:p>
                      <a:pPr marL="0" marR="42545">
                        <a:lnSpc>
                          <a:spcPct val="97000"/>
                        </a:lnSpc>
                        <a:spcBef>
                          <a:spcPts val="0"/>
                        </a:spcBef>
                        <a:spcAft>
                          <a:spcPts val="0"/>
                        </a:spcAft>
                      </a:pPr>
                      <a:r>
                        <a:rPr lang="en-US" sz="1800" dirty="0" smtClean="0">
                          <a:effectLst/>
                        </a:rPr>
                        <a:t> </a:t>
                      </a:r>
                      <a:endParaRPr lang="en-US" sz="1100" dirty="0">
                        <a:effectLst/>
                      </a:endParaRPr>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r>
                        <a:rPr lang="en-US" dirty="0" smtClean="0"/>
                        <a:t> </a:t>
                      </a:r>
                    </a:p>
                    <a:p>
                      <a:endParaRPr lang="en-US" dirty="0" smtClean="0"/>
                    </a:p>
                    <a:p>
                      <a:endParaRPr lang="en-US" dirty="0" smtClean="0"/>
                    </a:p>
                    <a:p>
                      <a:endParaRPr lang="en-US" dirty="0" smtClean="0"/>
                    </a:p>
                    <a:p>
                      <a:endParaRPr lang="en-US" dirty="0"/>
                    </a:p>
                  </a:txBody>
                  <a:tcPr/>
                </a:tc>
                <a:tc>
                  <a:txBody>
                    <a:bodyPr/>
                    <a:lstStyle/>
                    <a:p>
                      <a:pPr marL="0" indent="0">
                        <a:buFont typeface="Arial" panose="020B0604020202020204" pitchFamily="34" charset="0"/>
                        <a:buNone/>
                      </a:pPr>
                      <a:endParaRPr lang="en-US" baseline="0" dirty="0" smtClean="0"/>
                    </a:p>
                  </a:txBody>
                  <a:tcPr/>
                </a:tc>
              </a:tr>
            </a:tbl>
          </a:graphicData>
        </a:graphic>
      </p:graphicFrame>
    </p:spTree>
    <p:extLst>
      <p:ext uri="{BB962C8B-B14F-4D97-AF65-F5344CB8AC3E}">
        <p14:creationId xmlns:p14="http://schemas.microsoft.com/office/powerpoint/2010/main" val="2365360120"/>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Based on the Prompt and the Directions, what would we expect in a good response to this </a:t>
            </a:r>
            <a:br>
              <a:rPr lang="en-US" sz="3200" dirty="0" smtClean="0"/>
            </a:br>
            <a:r>
              <a:rPr lang="en-US" sz="3200" dirty="0" smtClean="0"/>
              <a:t>on-demand assignment?</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2491554715"/>
              </p:ext>
            </p:extLst>
          </p:nvPr>
        </p:nvGraphicFramePr>
        <p:xfrm>
          <a:off x="533400" y="1905000"/>
          <a:ext cx="8077200" cy="4267200"/>
        </p:xfrm>
        <a:graphic>
          <a:graphicData uri="http://schemas.openxmlformats.org/drawingml/2006/table">
            <a:tbl>
              <a:tblPr firstRow="1" bandRow="1">
                <a:tableStyleId>{5C22544A-7EE6-4342-B048-85BDC9FD1C3A}</a:tableStyleId>
              </a:tblPr>
              <a:tblGrid>
                <a:gridCol w="2971800"/>
                <a:gridCol w="51054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758292">
                <a:tc>
                  <a:txBody>
                    <a:bodyPr/>
                    <a:lstStyle/>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smtClean="0"/>
                    </a:p>
                    <a:p>
                      <a:pPr marL="0" marR="42545">
                        <a:lnSpc>
                          <a:spcPct val="97000"/>
                        </a:lnSpc>
                        <a:spcBef>
                          <a:spcPts val="0"/>
                        </a:spcBef>
                        <a:spcAft>
                          <a:spcPts val="0"/>
                        </a:spcAft>
                      </a:pPr>
                      <a:r>
                        <a:rPr lang="en-US" sz="1800" b="1" dirty="0" smtClean="0">
                          <a:effectLst/>
                        </a:rPr>
                        <a:t>Recommend</a:t>
                      </a:r>
                      <a:r>
                        <a:rPr lang="en-US" sz="1800" dirty="0" smtClean="0">
                          <a:effectLst/>
                        </a:rPr>
                        <a:t>  a discipline policy to the School Board that will make sure that all students have a chance to learn </a:t>
                      </a:r>
                      <a:r>
                        <a:rPr lang="en-US" sz="1800" b="1" dirty="0" smtClean="0">
                          <a:effectLst/>
                        </a:rPr>
                        <a:t>and explain why</a:t>
                      </a:r>
                      <a:r>
                        <a:rPr lang="en-US" sz="1800" dirty="0" smtClean="0">
                          <a:effectLst/>
                        </a:rPr>
                        <a:t> this policy will give all students that chance</a:t>
                      </a:r>
                      <a:endParaRPr lang="en-US" sz="1100" dirty="0">
                        <a:effectLst/>
                      </a:endParaRPr>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endParaRPr lang="en-US" dirty="0" smtClean="0"/>
                    </a:p>
                    <a:p>
                      <a:endParaRPr lang="en-US" dirty="0" smtClean="0"/>
                    </a:p>
                    <a:p>
                      <a:endParaRPr lang="en-US" dirty="0" smtClean="0"/>
                    </a:p>
                    <a:p>
                      <a:endParaRPr lang="en-US" dirty="0"/>
                    </a:p>
                  </a:txBody>
                  <a:tcPr/>
                </a:tc>
                <a:tc>
                  <a:txBody>
                    <a:bodyPr/>
                    <a:lstStyle/>
                    <a:p>
                      <a:pPr marL="0" indent="0">
                        <a:buFont typeface="Arial" panose="020B0604020202020204" pitchFamily="34" charset="0"/>
                        <a:buNone/>
                      </a:pPr>
                      <a:endParaRPr lang="en-US" baseline="0" dirty="0" smtClean="0"/>
                    </a:p>
                  </a:txBody>
                  <a:tcPr/>
                </a:tc>
              </a:tr>
            </a:tbl>
          </a:graphicData>
        </a:graphic>
      </p:graphicFrame>
    </p:spTree>
    <p:extLst>
      <p:ext uri="{BB962C8B-B14F-4D97-AF65-F5344CB8AC3E}">
        <p14:creationId xmlns:p14="http://schemas.microsoft.com/office/powerpoint/2010/main" val="102728653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Based on the Prompt and the Directions, what would we expect in a good response to this </a:t>
            </a:r>
            <a:br>
              <a:rPr lang="en-US" sz="3200" dirty="0" smtClean="0"/>
            </a:br>
            <a:r>
              <a:rPr lang="en-US" sz="3200" dirty="0" smtClean="0"/>
              <a:t>on-demand assignment?</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1284285738"/>
              </p:ext>
            </p:extLst>
          </p:nvPr>
        </p:nvGraphicFramePr>
        <p:xfrm>
          <a:off x="533400" y="1905000"/>
          <a:ext cx="8077200" cy="4267200"/>
        </p:xfrm>
        <a:graphic>
          <a:graphicData uri="http://schemas.openxmlformats.org/drawingml/2006/table">
            <a:tbl>
              <a:tblPr firstRow="1" bandRow="1">
                <a:tableStyleId>{5C22544A-7EE6-4342-B048-85BDC9FD1C3A}</a:tableStyleId>
              </a:tblPr>
              <a:tblGrid>
                <a:gridCol w="2971800"/>
                <a:gridCol w="51054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758292">
                <a:tc>
                  <a:txBody>
                    <a:bodyPr/>
                    <a:lstStyle/>
                    <a:p>
                      <a:endParaRPr lang="en-US" dirty="0" smtClean="0"/>
                    </a:p>
                    <a:p>
                      <a:r>
                        <a:rPr lang="en-US" dirty="0" smtClean="0"/>
                        <a:t> </a:t>
                      </a:r>
                    </a:p>
                    <a:p>
                      <a:endParaRPr lang="en-US" dirty="0" smtClean="0"/>
                    </a:p>
                    <a:p>
                      <a:endParaRPr lang="en-US" dirty="0" smtClean="0"/>
                    </a:p>
                    <a:p>
                      <a:endParaRPr lang="en-US" dirty="0" smtClean="0"/>
                    </a:p>
                    <a:p>
                      <a:endParaRPr lang="en-US" dirty="0"/>
                    </a:p>
                  </a:txBody>
                  <a:tcPr/>
                </a:tc>
                <a:tc>
                  <a:txBody>
                    <a:bodyPr/>
                    <a:lstStyle/>
                    <a:p>
                      <a:endParaRPr lang="en-US" dirty="0" smtClean="0"/>
                    </a:p>
                    <a:p>
                      <a:pPr marL="0" marR="42545">
                        <a:lnSpc>
                          <a:spcPct val="97000"/>
                        </a:lnSpc>
                        <a:spcBef>
                          <a:spcPts val="0"/>
                        </a:spcBef>
                        <a:spcAft>
                          <a:spcPts val="0"/>
                        </a:spcAft>
                      </a:pPr>
                      <a:r>
                        <a:rPr lang="en-US" sz="1800" dirty="0" smtClean="0">
                          <a:effectLst/>
                        </a:rPr>
                        <a:t> </a:t>
                      </a:r>
                      <a:endParaRPr lang="en-US" sz="1100" dirty="0">
                        <a:effectLst/>
                      </a:endParaRPr>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r>
                        <a:rPr lang="en-US" dirty="0" smtClean="0"/>
                        <a:t>Argument </a:t>
                      </a:r>
                    </a:p>
                    <a:p>
                      <a:r>
                        <a:rPr lang="en-US" dirty="0" smtClean="0"/>
                        <a:t>(proposal or letter)</a:t>
                      </a:r>
                    </a:p>
                    <a:p>
                      <a:endParaRPr lang="en-US" dirty="0" smtClean="0"/>
                    </a:p>
                    <a:p>
                      <a:endParaRPr lang="en-US" dirty="0" smtClean="0"/>
                    </a:p>
                    <a:p>
                      <a:endParaRPr lang="en-US" dirty="0"/>
                    </a:p>
                  </a:txBody>
                  <a:tcPr/>
                </a:tc>
                <a:tc>
                  <a:txBody>
                    <a:bodyPr/>
                    <a:lstStyle/>
                    <a:p>
                      <a:pPr marL="0" indent="0">
                        <a:buFont typeface="Arial" panose="020B0604020202020204" pitchFamily="34" charset="0"/>
                        <a:buNone/>
                      </a:pPr>
                      <a:endParaRPr lang="en-US" baseline="0" dirty="0" smtClean="0"/>
                    </a:p>
                  </a:txBody>
                  <a:tcPr/>
                </a:tc>
              </a:tr>
            </a:tbl>
          </a:graphicData>
        </a:graphic>
      </p:graphicFrame>
    </p:spTree>
    <p:extLst>
      <p:ext uri="{BB962C8B-B14F-4D97-AF65-F5344CB8AC3E}">
        <p14:creationId xmlns:p14="http://schemas.microsoft.com/office/powerpoint/2010/main" val="3983304352"/>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Based on the Prompt and the Directions, what would we expect in a good response to this </a:t>
            </a:r>
            <a:br>
              <a:rPr lang="en-US" sz="3200" dirty="0" smtClean="0"/>
            </a:br>
            <a:r>
              <a:rPr lang="en-US" sz="3200" dirty="0" smtClean="0"/>
              <a:t>on-demand assignment?</a:t>
            </a:r>
            <a:endParaRPr lang="en-US" sz="3200" dirty="0"/>
          </a:p>
        </p:txBody>
      </p:sp>
      <p:graphicFrame>
        <p:nvGraphicFramePr>
          <p:cNvPr id="6" name="Table 5"/>
          <p:cNvGraphicFramePr>
            <a:graphicFrameLocks noGrp="1"/>
          </p:cNvGraphicFramePr>
          <p:nvPr>
            <p:extLst>
              <p:ext uri="{D42A27DB-BD31-4B8C-83A1-F6EECF244321}">
                <p14:modId xmlns:p14="http://schemas.microsoft.com/office/powerpoint/2010/main" val="2323943955"/>
              </p:ext>
            </p:extLst>
          </p:nvPr>
        </p:nvGraphicFramePr>
        <p:xfrm>
          <a:off x="533400" y="1676400"/>
          <a:ext cx="8077200" cy="4962548"/>
        </p:xfrm>
        <a:graphic>
          <a:graphicData uri="http://schemas.openxmlformats.org/drawingml/2006/table">
            <a:tbl>
              <a:tblPr firstRow="1" bandRow="1">
                <a:tableStyleId>{5C22544A-7EE6-4342-B048-85BDC9FD1C3A}</a:tableStyleId>
              </a:tblPr>
              <a:tblGrid>
                <a:gridCol w="2362200"/>
                <a:gridCol w="57150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377292">
                <a:tc>
                  <a:txBody>
                    <a:bodyPr/>
                    <a:lstStyle/>
                    <a:p>
                      <a:endParaRPr lang="en-US" dirty="0" smtClean="0"/>
                    </a:p>
                  </a:txBody>
                  <a:tcPr/>
                </a:tc>
                <a:tc>
                  <a:txBody>
                    <a:bodyPr/>
                    <a:lstStyle/>
                    <a:p>
                      <a:endParaRPr lang="en-US" dirty="0" smtClean="0"/>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r>
                        <a:rPr lang="en-US" dirty="0" smtClean="0"/>
                        <a:t> </a:t>
                      </a:r>
                    </a:p>
                    <a:p>
                      <a:endParaRPr lang="en-US" dirty="0" smtClean="0"/>
                    </a:p>
                    <a:p>
                      <a:endParaRPr lang="en-US" dirty="0" smtClean="0"/>
                    </a:p>
                    <a:p>
                      <a:endParaRPr lang="en-US" dirty="0" smtClean="0"/>
                    </a:p>
                    <a:p>
                      <a:endParaRPr lang="en-US" dirty="0"/>
                    </a:p>
                  </a:txBody>
                  <a:tcPr/>
                </a:tc>
                <a:tc>
                  <a:txBody>
                    <a:bodyPr/>
                    <a:lstStyle/>
                    <a:p>
                      <a:pPr marL="285750" indent="-285750">
                        <a:buFont typeface="Arial" panose="020B0604020202020204" pitchFamily="34" charset="0"/>
                        <a:buChar char="•"/>
                      </a:pPr>
                      <a:r>
                        <a:rPr lang="en-US" dirty="0" smtClean="0"/>
                        <a:t>Formal </a:t>
                      </a:r>
                    </a:p>
                    <a:p>
                      <a:pPr marL="285750" indent="-285750">
                        <a:buFont typeface="Arial" panose="020B0604020202020204" pitchFamily="34" charset="0"/>
                        <a:buChar char="•"/>
                      </a:pPr>
                      <a:r>
                        <a:rPr lang="en-US" dirty="0" smtClean="0"/>
                        <a:t>Read and research BEFORE deciding on a policy</a:t>
                      </a:r>
                    </a:p>
                    <a:p>
                      <a:pPr marL="285750" indent="-285750">
                        <a:buFont typeface="Arial" panose="020B0604020202020204" pitchFamily="34" charset="0"/>
                        <a:buChar char="•"/>
                      </a:pPr>
                      <a:r>
                        <a:rPr lang="en-US" dirty="0" smtClean="0"/>
                        <a:t>Must</a:t>
                      </a:r>
                      <a:r>
                        <a:rPr lang="en-US" baseline="0" dirty="0" smtClean="0"/>
                        <a:t> use facts, statistics, and quotes from the articles that have been provided</a:t>
                      </a:r>
                    </a:p>
                    <a:p>
                      <a:pPr marL="285750" indent="-285750">
                        <a:buFont typeface="Arial" panose="020B0604020202020204" pitchFamily="34" charset="0"/>
                        <a:buChar char="•"/>
                      </a:pPr>
                      <a:r>
                        <a:rPr lang="en-US" baseline="0" dirty="0" smtClean="0"/>
                        <a:t>Must cite sources</a:t>
                      </a:r>
                    </a:p>
                    <a:p>
                      <a:pPr marL="285750" indent="-285750">
                        <a:buFont typeface="Arial" panose="020B0604020202020204" pitchFamily="34" charset="0"/>
                        <a:buChar char="•"/>
                      </a:pPr>
                      <a:r>
                        <a:rPr lang="en-US" baseline="0" dirty="0" smtClean="0"/>
                        <a:t>Must quote sources so that speaker/writer is identified, his/her expertise is described, and the connection to my claim is explained fully</a:t>
                      </a:r>
                    </a:p>
                    <a:p>
                      <a:pPr marL="285750" indent="-285750">
                        <a:buFont typeface="Arial" panose="020B0604020202020204" pitchFamily="34" charset="0"/>
                        <a:buChar char="•"/>
                      </a:pPr>
                      <a:r>
                        <a:rPr lang="en-US" baseline="0" dirty="0" smtClean="0"/>
                        <a:t>Try to repeat words/phrases from the claim in EACH paragraph—keep the focus on the claim</a:t>
                      </a:r>
                    </a:p>
                  </a:txBody>
                  <a:tcPr/>
                </a:tc>
              </a:tr>
            </a:tbl>
          </a:graphicData>
        </a:graphic>
      </p:graphicFrame>
    </p:spTree>
    <p:extLst>
      <p:ext uri="{BB962C8B-B14F-4D97-AF65-F5344CB8AC3E}">
        <p14:creationId xmlns:p14="http://schemas.microsoft.com/office/powerpoint/2010/main" val="4188053146"/>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1468</TotalTime>
  <Words>1033</Words>
  <Application>Microsoft Office PowerPoint</Application>
  <PresentationFormat>On-screen Show (4:3)</PresentationFormat>
  <Paragraphs>526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The 411 on On-Demand ARGUMENT Writing</vt:lpstr>
      <vt:lpstr>Goal:  Preview the materials and walk through a process for completing the task.</vt:lpstr>
      <vt:lpstr>Where to start?</vt:lpstr>
      <vt:lpstr>And the DIRECTIONS.</vt:lpstr>
      <vt:lpstr>So what do we know?  What would we expect in a good response to this on-demand assignment?</vt:lpstr>
      <vt:lpstr>Based on the Prompt and the Directions, what would we expect in a good response to this on-demand assignment?</vt:lpstr>
      <vt:lpstr>Based on the Prompt and the Directions, what would we expect in a good response to this  on-demand assignment?</vt:lpstr>
      <vt:lpstr>Based on the Prompt and the Directions, what would we expect in a good response to this  on-demand assignment?</vt:lpstr>
      <vt:lpstr>Based on the Prompt and the Directions, what would we expect in a good response to this  on-demand assignment?</vt:lpstr>
      <vt:lpstr>What will the Readings look like?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Planning Your Argument  School discipline is in the news because students who break simple rules are sometimes punished in the same ways as students who commit crimes at school. What discipline policy would you recommend to your School Board to make sure that all students have a chance to learn? Why?   Use this space to:         Write your claim.       Select and organize evidence from the readings that you will use to write your argument on Day 2. </vt:lpstr>
      <vt:lpstr>How will the writing be scored?</vt:lpstr>
    </vt:vector>
  </TitlesOfParts>
  <Company>University of Louisville College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dc:creator>
  <cp:lastModifiedBy>Jean</cp:lastModifiedBy>
  <cp:revision>82</cp:revision>
  <dcterms:created xsi:type="dcterms:W3CDTF">2015-01-25T16:32:53Z</dcterms:created>
  <dcterms:modified xsi:type="dcterms:W3CDTF">2015-02-09T15:08:53Z</dcterms:modified>
</cp:coreProperties>
</file>